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11" r:id="rId4"/>
    <p:sldMasterId id="2147483724" r:id="rId5"/>
    <p:sldMasterId id="2147483737" r:id="rId6"/>
    <p:sldMasterId id="2147483749" r:id="rId7"/>
    <p:sldMasterId id="2147483763" r:id="rId8"/>
  </p:sldMasterIdLst>
  <p:notesMasterIdLst>
    <p:notesMasterId r:id="rId82"/>
  </p:notesMasterIdLst>
  <p:sldIdLst>
    <p:sldId id="256" r:id="rId9"/>
    <p:sldId id="407" r:id="rId10"/>
    <p:sldId id="399" r:id="rId11"/>
    <p:sldId id="401" r:id="rId12"/>
    <p:sldId id="371" r:id="rId13"/>
    <p:sldId id="403" r:id="rId14"/>
    <p:sldId id="406" r:id="rId15"/>
    <p:sldId id="372" r:id="rId16"/>
    <p:sldId id="378" r:id="rId17"/>
    <p:sldId id="381" r:id="rId18"/>
    <p:sldId id="270" r:id="rId19"/>
    <p:sldId id="279" r:id="rId20"/>
    <p:sldId id="410" r:id="rId21"/>
    <p:sldId id="377" r:id="rId22"/>
    <p:sldId id="408" r:id="rId23"/>
    <p:sldId id="330" r:id="rId24"/>
    <p:sldId id="397" r:id="rId25"/>
    <p:sldId id="396" r:id="rId26"/>
    <p:sldId id="398" r:id="rId27"/>
    <p:sldId id="278" r:id="rId28"/>
    <p:sldId id="326" r:id="rId29"/>
    <p:sldId id="280" r:id="rId30"/>
    <p:sldId id="360" r:id="rId31"/>
    <p:sldId id="361" r:id="rId32"/>
    <p:sldId id="364" r:id="rId33"/>
    <p:sldId id="390" r:id="rId34"/>
    <p:sldId id="391" r:id="rId35"/>
    <p:sldId id="366" r:id="rId36"/>
    <p:sldId id="367" r:id="rId37"/>
    <p:sldId id="283" r:id="rId38"/>
    <p:sldId id="285" r:id="rId39"/>
    <p:sldId id="286" r:id="rId40"/>
    <p:sldId id="288" r:id="rId41"/>
    <p:sldId id="287" r:id="rId42"/>
    <p:sldId id="355" r:id="rId43"/>
    <p:sldId id="389" r:id="rId44"/>
    <p:sldId id="394" r:id="rId45"/>
    <p:sldId id="374" r:id="rId46"/>
    <p:sldId id="382" r:id="rId47"/>
    <p:sldId id="413" r:id="rId48"/>
    <p:sldId id="395" r:id="rId49"/>
    <p:sldId id="415" r:id="rId50"/>
    <p:sldId id="338" r:id="rId51"/>
    <p:sldId id="339" r:id="rId52"/>
    <p:sldId id="412" r:id="rId53"/>
    <p:sldId id="383" r:id="rId54"/>
    <p:sldId id="414" r:id="rId55"/>
    <p:sldId id="385" r:id="rId56"/>
    <p:sldId id="387" r:id="rId57"/>
    <p:sldId id="347" r:id="rId58"/>
    <p:sldId id="350" r:id="rId59"/>
    <p:sldId id="352" r:id="rId60"/>
    <p:sldId id="353" r:id="rId61"/>
    <p:sldId id="309" r:id="rId62"/>
    <p:sldId id="310" r:id="rId63"/>
    <p:sldId id="392" r:id="rId64"/>
    <p:sldId id="388" r:id="rId65"/>
    <p:sldId id="313" r:id="rId66"/>
    <p:sldId id="302" r:id="rId67"/>
    <p:sldId id="261" r:id="rId68"/>
    <p:sldId id="265" r:id="rId69"/>
    <p:sldId id="277" r:id="rId70"/>
    <p:sldId id="303" r:id="rId71"/>
    <p:sldId id="417" r:id="rId72"/>
    <p:sldId id="306" r:id="rId73"/>
    <p:sldId id="375" r:id="rId74"/>
    <p:sldId id="307" r:id="rId75"/>
    <p:sldId id="308" r:id="rId76"/>
    <p:sldId id="321" r:id="rId77"/>
    <p:sldId id="340" r:id="rId78"/>
    <p:sldId id="322" r:id="rId79"/>
    <p:sldId id="416" r:id="rId80"/>
    <p:sldId id="267" r:id="rId8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ECFF"/>
    <a:srgbClr val="FF3399"/>
    <a:srgbClr val="993300"/>
    <a:srgbClr val="497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5897" autoAdjust="0"/>
  </p:normalViewPr>
  <p:slideViewPr>
    <p:cSldViewPr snapToGrid="0">
      <p:cViewPr varScale="1">
        <p:scale>
          <a:sx n="92" d="100"/>
          <a:sy n="92" d="100"/>
        </p:scale>
        <p:origin x="4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viewProps" Target="viewProp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61" Type="http://schemas.openxmlformats.org/officeDocument/2006/relationships/slide" Target="slides/slide53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32F-9F93-4DAB-96BC-6CD8D9C551F4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446C5D-054B-4824-994A-3676D2F92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63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539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9AB83-01F4-440B-82BF-2C995A4E704A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9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46C5D-054B-4824-994A-3676D2F9255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808E-B8A1-4715-BB5D-FADFF1106DFE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E3BC-E9F6-4264-ACFE-641461DEA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F091-FEFE-463F-83AB-E49F4F12561B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9B13-FB8C-45BE-947B-D10037951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9627-F623-4A52-B55F-4631D0C808F3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A0C6-8FE3-4398-8FF6-E04426676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CBCA-EBDA-45C1-9E60-5825C30C5D42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6E9E-05C7-49FA-997D-6054BACC0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2F5B-9D16-4362-8BE4-3824EB747C17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D1D4-760B-45E8-B41F-C2FC81586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xmlns="" id="{AED003DD-0A52-433F-BE31-11AE524CB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xmlns="" id="{C1EFF465-6C2F-4A16-9FB3-26981AD86D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93F6-58C6-47F7-94F5-2A0BDE272959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xmlns="" id="{4DD280EF-05BC-4930-A126-87919255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A1148-317B-405E-90FC-BF6E3344B1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70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5C6A-37CB-4BED-A177-443EEFDC1B9C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61AF-2E44-4984-A217-4BA1538FC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70AA-BBD4-4BB9-836C-E4736133A266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D722-49BF-4C8C-8B09-D7C989E45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6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E89A-924E-4E74-BACC-7114D26849B4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B958-A08D-481B-9EDD-FB606523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408317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897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122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70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26416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767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065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953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216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F54A-81D3-49BA-85CC-93AE6FAF1C2B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E73F-73C4-43DB-99FB-2ADF535AF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146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62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534962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184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96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686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296212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377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686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28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60BE-F5BF-4563-9D27-EF0DFC0FB728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6153-483A-4F4C-B8CE-68761EB82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283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349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561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5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08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77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27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94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91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5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832A-4EB0-46F4-8009-39F30DE9D13A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3D73-3493-44FC-9E12-9E5B3BB4B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160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871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0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98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705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4077370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9173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1741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5888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904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6AB7-4C5F-4CCE-A96D-54D3DC2BECE2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C347-47F0-4AC7-B7AD-B5CAB051B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056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057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513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56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0365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077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808E-B8A1-4715-BB5D-FADFF1106D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E3BC-E9F6-4264-ACFE-641461DEA8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5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5C6A-37CB-4BED-A177-443EEFDC1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61AF-2E44-4984-A217-4BA1538FC4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60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70AA-BBD4-4BB9-836C-E4736133A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D722-49BF-4C8C-8B09-D7C989E45A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729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E89A-924E-4E74-BACC-7114D2684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B958-A08D-481B-9EDD-FB6065236C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06C3-C2DD-49A8-97CE-2452B50A7DA7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D877-85F4-4670-89D2-6B51131D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F54A-81D3-49BA-85CC-93AE6FAF1C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E73F-73C4-43DB-99FB-2ADF535AF2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0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60BE-F5BF-4563-9D27-EF0DFC0FB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6153-483A-4F4C-B8CE-68761EB82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71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832A-4EB0-46F4-8009-39F30DE9D1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3D73-3493-44FC-9E12-9E5B3BB4BA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60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6AB7-4C5F-4CCE-A96D-54D3DC2BEC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C347-47F0-4AC7-B7AD-B5CAB051BE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86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06C3-C2DD-49A8-97CE-2452B50A7D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D877-85F4-4670-89D2-6B51131D9C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677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F091-FEFE-463F-83AB-E49F4F125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9B13-FB8C-45BE-947B-D100379511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50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9627-F623-4A52-B55F-4631D0C808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A0C6-8FE3-4398-8FF6-E04426676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87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CBCA-EBDA-45C1-9E60-5825C30C5D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6E9E-05C7-49FA-997D-6054BACC0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02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2F5B-9D16-4362-8BE4-3824EB747C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D1D4-760B-45E8-B41F-C2FC81586F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429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="" xmlns:a16="http://schemas.microsoft.com/office/drawing/2014/main" id="{AED003DD-0A52-433F-BE31-11AE524CB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>
            <a:extLst>
              <a:ext uri="{FF2B5EF4-FFF2-40B4-BE49-F238E27FC236}">
                <a16:creationId xmlns="" xmlns:a16="http://schemas.microsoft.com/office/drawing/2014/main" id="{C1EFF465-6C2F-4A16-9FB3-26981AD86D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93F6-58C6-47F7-94F5-2A0BDE2729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>
            <a:extLst>
              <a:ext uri="{FF2B5EF4-FFF2-40B4-BE49-F238E27FC236}">
                <a16:creationId xmlns="" xmlns:a16="http://schemas.microsoft.com/office/drawing/2014/main" id="{4DD280EF-05BC-4930-A126-87919255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A1148-317B-405E-90FC-BF6E3344B1A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6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4D8B37-3EF3-4C54-B677-FA3516D8EFE5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8B8B7-D4A3-4833-AEDF-85BBBE66B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76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7047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1349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36B366-D02C-4CA6-8ACB-7A04F7AD491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A1E61A-62CA-4A58-BB56-57C86F66A7B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28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78A78A-1DA8-42D0-8CC1-68DF5DE6FB4A}" type="datetime">
              <a:rPr lang="ru-RU" sz="1200" spc="-1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14.11.2023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42AF3DB-7BCF-47D3-A3AE-2D09AFBA1E23}" type="slidenum">
              <a:rPr lang="ru-RU" sz="1200" spc="-1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86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4D8B37-3EF3-4C54-B677-FA3516D8EF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8B8B7-D4A3-4833-AEDF-85BBBE66BC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or.vserosperseusirk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86873@mail.ru" TargetMode="Externa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CMX2WsS2pUMElx9evqQYSHrtQIAXRpcI/view?usp=sharing" TargetMode="External"/><Relationship Id="rId1" Type="http://schemas.openxmlformats.org/officeDocument/2006/relationships/slideLayout" Target="../slideLayouts/slideLayout7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uischool9.ru/index/obshhestvennaja_priemnaja/0-113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23886"/>
            <a:ext cx="9144000" cy="233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Общешкольное </a:t>
            </a:r>
            <a:b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родительское собрание</a:t>
            </a:r>
            <a:b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EAE0446-47EC-469D-96D3-F870EB14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00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521A999-E8F5-43DD-AFF1-EDA2473ED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4024" y="20018"/>
            <a:ext cx="1147976" cy="68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2"/>
          <p:cNvSpPr>
            <a:spLocks noGrp="1"/>
          </p:cNvSpPr>
          <p:nvPr>
            <p:ph type="title"/>
          </p:nvPr>
        </p:nvSpPr>
        <p:spPr>
          <a:xfrm>
            <a:off x="379413" y="231775"/>
            <a:ext cx="11577637" cy="476250"/>
          </a:xfrm>
        </p:spPr>
        <p:txBody>
          <a:bodyPr/>
          <a:lstStyle/>
          <a:p>
            <a:pPr algn="ctr" eaLnBrk="1" hangingPunct="1"/>
            <a:r>
              <a:rPr lang="ru-RU" sz="2800" b="1" dirty="0">
                <a:solidFill>
                  <a:srgbClr val="C00000"/>
                </a:solidFill>
              </a:rPr>
              <a:t>Всероссийская олимпиада, муниципальный этап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             Рейтинг школы</a:t>
            </a:r>
          </a:p>
        </p:txBody>
      </p:sp>
      <p:sp>
        <p:nvSpPr>
          <p:cNvPr id="109576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95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9578" name="Rectangle 7"/>
          <p:cNvSpPr>
            <a:spLocks noChangeArrowheads="1"/>
          </p:cNvSpPr>
          <p:nvPr/>
        </p:nvSpPr>
        <p:spPr bwMode="auto">
          <a:xfrm>
            <a:off x="592138" y="6138863"/>
            <a:ext cx="11218862" cy="581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/>
              <a:t>Всего участников муниципальных олимпиад – 156 чел с учетом повторений,</a:t>
            </a:r>
            <a:endParaRPr lang="ru-RU" sz="1600" dirty="0"/>
          </a:p>
          <a:p>
            <a:pPr algn="ctr"/>
            <a:r>
              <a:rPr lang="ru-RU" sz="1600" b="1" dirty="0"/>
              <a:t>Всего участников муниципальных олимпиад – 98 чел без учета повторений.</a:t>
            </a: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xmlns="" id="{0432D32D-81DE-4750-A0B1-BFE28C60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96" y="819086"/>
            <a:ext cx="10855669" cy="297607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5">
            <a:extLst>
              <a:ext uri="{FF2B5EF4-FFF2-40B4-BE49-F238E27FC236}">
                <a16:creationId xmlns:a16="http://schemas.microsoft.com/office/drawing/2014/main" xmlns="" id="{CD0C9D37-1ADE-45C9-BEE3-A72BFA63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67" y="3586163"/>
            <a:ext cx="10317094" cy="24303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C8D8842D-E55B-4EFA-A1B6-1D7F231F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04180"/>
            <a:ext cx="1057501" cy="6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8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43" y="2191657"/>
            <a:ext cx="8494276" cy="466634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7F102A3-A781-4BE6-94F9-4A81EBF9D986}"/>
              </a:ext>
            </a:extLst>
          </p:cNvPr>
          <p:cNvSpPr txBox="1">
            <a:spLocks/>
          </p:cNvSpPr>
          <p:nvPr/>
        </p:nvSpPr>
        <p:spPr bwMode="auto">
          <a:xfrm>
            <a:off x="373743" y="740229"/>
            <a:ext cx="11444514" cy="12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dirty="0"/>
              <a:t>В этом году </a:t>
            </a:r>
            <a:r>
              <a:rPr lang="ru-RU" u="sng" dirty="0"/>
              <a:t>обязательна</a:t>
            </a:r>
            <a:r>
              <a:rPr lang="ru-RU" dirty="0"/>
              <a:t> регистрация на Всероссийскую олимпиаду в АИС </a:t>
            </a:r>
            <a:r>
              <a:rPr lang="ru-RU" b="1" u="sng" dirty="0">
                <a:solidFill>
                  <a:srgbClr val="C00000"/>
                </a:solidFill>
              </a:rPr>
              <a:t>до 18.09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243A35-AC7B-47EA-90B1-203D1725CEF3}"/>
              </a:ext>
            </a:extLst>
          </p:cNvPr>
          <p:cNvSpPr/>
          <p:nvPr/>
        </p:nvSpPr>
        <p:spPr>
          <a:xfrm>
            <a:off x="373743" y="1611086"/>
            <a:ext cx="6941457" cy="353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98" dirty="0">
                <a:latin typeface="Arial Black" panose="020B0A04020102020204" pitchFamily="34" charset="0"/>
              </a:rPr>
              <a:t>Выходим по ссылке </a:t>
            </a:r>
            <a:r>
              <a:rPr lang="en-US" sz="1698" u="sng" dirty="0">
                <a:latin typeface="Arial Black" panose="020B0A04020102020204" pitchFamily="34" charset="0"/>
                <a:hlinkClick r:id="rId3"/>
              </a:rPr>
              <a:t>http</a:t>
            </a:r>
            <a:r>
              <a:rPr lang="ru-RU" sz="1698" u="sng" dirty="0">
                <a:latin typeface="Arial Black" panose="020B0A04020102020204" pitchFamily="34" charset="0"/>
                <a:hlinkClick r:id="rId3"/>
              </a:rPr>
              <a:t>://</a:t>
            </a:r>
            <a:r>
              <a:rPr lang="en-US" sz="1698" u="sng" dirty="0" err="1">
                <a:latin typeface="Arial Black" panose="020B0A04020102020204" pitchFamily="34" charset="0"/>
                <a:hlinkClick r:id="rId3"/>
              </a:rPr>
              <a:t>eor</a:t>
            </a:r>
            <a:r>
              <a:rPr lang="ru-RU" sz="1698" u="sng" dirty="0">
                <a:latin typeface="Arial Black" panose="020B0A04020102020204" pitchFamily="34" charset="0"/>
                <a:hlinkClick r:id="rId3"/>
              </a:rPr>
              <a:t>.</a:t>
            </a:r>
            <a:r>
              <a:rPr lang="en-US" sz="1698" u="sng" dirty="0" err="1">
                <a:latin typeface="Arial Black" panose="020B0A04020102020204" pitchFamily="34" charset="0"/>
                <a:hlinkClick r:id="rId3"/>
              </a:rPr>
              <a:t>vserosperseusirk</a:t>
            </a:r>
            <a:r>
              <a:rPr lang="ru-RU" sz="1698" u="sng" dirty="0">
                <a:latin typeface="Arial Black" panose="020B0A04020102020204" pitchFamily="34" charset="0"/>
                <a:hlinkClick r:id="rId3"/>
              </a:rPr>
              <a:t>.</a:t>
            </a:r>
            <a:r>
              <a:rPr lang="en-US" sz="1698" u="sng" dirty="0">
                <a:latin typeface="Arial Black" panose="020B0A04020102020204" pitchFamily="34" charset="0"/>
                <a:hlinkClick r:id="rId3"/>
              </a:rPr>
              <a:t>ru</a:t>
            </a:r>
            <a:r>
              <a:rPr lang="ru-RU" sz="1698" u="sng" dirty="0"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1698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2A4E49-E236-4B34-A963-AE96C7B55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084" y="1465942"/>
            <a:ext cx="4378916" cy="53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4" y="6074415"/>
            <a:ext cx="5997903" cy="78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027" y="6074415"/>
            <a:ext cx="5997902" cy="7831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06" y="590558"/>
            <a:ext cx="2844594" cy="1511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0444" y="371585"/>
            <a:ext cx="7670486" cy="6338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70" y="2320014"/>
            <a:ext cx="2905640" cy="33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4" y="6074415"/>
            <a:ext cx="5997903" cy="78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027" y="6074415"/>
            <a:ext cx="5997902" cy="7831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06" y="590558"/>
            <a:ext cx="2844594" cy="1511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78" y="2295262"/>
            <a:ext cx="1709687" cy="3524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025" y="379289"/>
            <a:ext cx="9505684" cy="56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6"/>
          <p:cNvSpPr>
            <a:spLocks/>
          </p:cNvSpPr>
          <p:nvPr/>
        </p:nvSpPr>
        <p:spPr bwMode="auto">
          <a:xfrm>
            <a:off x="499609" y="309294"/>
            <a:ext cx="8969829" cy="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993300"/>
                </a:solidFill>
                <a:latin typeface="Calibri Light"/>
              </a:rPr>
              <a:t>Научно-практические конференции</a:t>
            </a:r>
          </a:p>
        </p:txBody>
      </p:sp>
      <p:sp>
        <p:nvSpPr>
          <p:cNvPr id="104455" name="Rectangle 7"/>
          <p:cNvSpPr>
            <a:spLocks/>
          </p:cNvSpPr>
          <p:nvPr/>
        </p:nvSpPr>
        <p:spPr bwMode="auto">
          <a:xfrm>
            <a:off x="681038" y="4304507"/>
            <a:ext cx="9138372" cy="783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993300"/>
                </a:solidFill>
                <a:latin typeface="Calibri Light"/>
              </a:rPr>
              <a:t>Спорт:  </a:t>
            </a:r>
            <a:r>
              <a:rPr lang="ru-RU" sz="2800" b="1" dirty="0">
                <a:solidFill>
                  <a:srgbClr val="993300"/>
                </a:solidFill>
                <a:latin typeface="Calibri Light"/>
              </a:rPr>
              <a:t>1 место в городе в по результатам «Спартакиады»</a:t>
            </a:r>
            <a:endParaRPr lang="ru-RU" sz="2400" dirty="0">
              <a:solidFill>
                <a:srgbClr val="993300"/>
              </a:solidFill>
              <a:latin typeface="Calibri Ligh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E8A94C1-BBCB-46B3-AE43-68ED69A89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08896"/>
              </p:ext>
            </p:extLst>
          </p:nvPr>
        </p:nvGraphicFramePr>
        <p:xfrm>
          <a:off x="731838" y="730357"/>
          <a:ext cx="10934699" cy="333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Chart" r:id="rId3" imgW="6010199" imgH="2619478" progId="MSGraph.Chart.8">
                  <p:embed/>
                </p:oleObj>
              </mc:Choice>
              <mc:Fallback>
                <p:oleObj name="Chart" r:id="rId3" imgW="6010199" imgH="261947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730357"/>
                        <a:ext cx="10934699" cy="3338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22" name="Picture 6">
            <a:extLst>
              <a:ext uri="{FF2B5EF4-FFF2-40B4-BE49-F238E27FC236}">
                <a16:creationId xmlns:a16="http://schemas.microsoft.com/office/drawing/2014/main" xmlns="" id="{0C0ABEFE-AABE-4E82-AAFD-86402AE6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610" y="3580340"/>
            <a:ext cx="2321790" cy="23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B5177B4-ABA5-462C-8874-CA8533982F69}"/>
              </a:ext>
            </a:extLst>
          </p:cNvPr>
          <p:cNvSpPr/>
          <p:nvPr/>
        </p:nvSpPr>
        <p:spPr>
          <a:xfrm>
            <a:off x="499609" y="5805714"/>
            <a:ext cx="9718447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Calibri Light"/>
              </a:rPr>
              <a:t>По итогам 2022-2023 </a:t>
            </a:r>
            <a:r>
              <a:rPr lang="ru-RU" sz="2400" b="1" dirty="0" err="1">
                <a:solidFill>
                  <a:srgbClr val="993300"/>
                </a:solidFill>
                <a:latin typeface="Calibri Light"/>
              </a:rPr>
              <a:t>уч.г</a:t>
            </a:r>
            <a:r>
              <a:rPr lang="ru-RU" sz="2400" b="1" dirty="0">
                <a:solidFill>
                  <a:srgbClr val="993300"/>
                </a:solidFill>
                <a:latin typeface="Calibri Light"/>
              </a:rPr>
              <a:t>. грамоты победителей и призеров олимпиад,  соревнований, конкурсов получили более </a:t>
            </a:r>
            <a:r>
              <a:rPr lang="ru-RU" sz="2800" b="1" dirty="0">
                <a:solidFill>
                  <a:srgbClr val="993300"/>
                </a:solidFill>
                <a:latin typeface="Calibri Light"/>
              </a:rPr>
              <a:t>350 учащихся</a:t>
            </a:r>
            <a:r>
              <a:rPr lang="ru-RU" sz="2400" b="1" dirty="0">
                <a:solidFill>
                  <a:srgbClr val="993300"/>
                </a:solidFill>
                <a:latin typeface="Calibri Light"/>
              </a:rPr>
              <a:t>.</a:t>
            </a:r>
            <a:endParaRPr lang="ru-RU" sz="2400" b="1" dirty="0"/>
          </a:p>
        </p:txBody>
      </p:sp>
      <p:pic>
        <p:nvPicPr>
          <p:cNvPr id="111624" name="Picture 8">
            <a:extLst>
              <a:ext uri="{FF2B5EF4-FFF2-40B4-BE49-F238E27FC236}">
                <a16:creationId xmlns:a16="http://schemas.microsoft.com/office/drawing/2014/main" xmlns="" id="{8A44EA5E-619F-4D2F-BBC8-EEBFB57C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66" y="380861"/>
            <a:ext cx="845732" cy="5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E4294F9-631E-4534-A198-C1EABFA1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952" y="4068561"/>
            <a:ext cx="1067350" cy="6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B0FBCB33-7326-4C91-9D4F-E2BB6663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953" y="5483641"/>
            <a:ext cx="1137151" cy="7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0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368" y="2421352"/>
            <a:ext cx="10609263" cy="2465387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Организация образовательного процесса в МАОУ СОШ № 9</a:t>
            </a:r>
          </a:p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в 2023-2024 </a:t>
            </a:r>
            <a:r>
              <a:rPr 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уч.г</a:t>
            </a:r>
            <a:r>
              <a:rPr 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EAE0446-47EC-469D-96D3-F870EB14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00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6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CD31F0-8E21-4F46-8FBF-51A4E4D8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364066"/>
            <a:ext cx="11033760" cy="612986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691759AF-516C-47F5-A360-E2D0E174B545}"/>
              </a:ext>
            </a:extLst>
          </p:cNvPr>
          <p:cNvSpPr txBox="1">
            <a:spLocks/>
          </p:cNvSpPr>
          <p:nvPr/>
        </p:nvSpPr>
        <p:spPr>
          <a:xfrm>
            <a:off x="-105229" y="74271"/>
            <a:ext cx="11023600" cy="5795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Новшества, которые вводятся в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70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07810"/>
            <a:ext cx="11023600" cy="567399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Новшества, которые вводит Министерство  просвещения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01" y="775209"/>
            <a:ext cx="11684000" cy="58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7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7" y="207810"/>
            <a:ext cx="11785599" cy="57959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Основные новшества, которые вводит Министерство  просвещения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67" y="869062"/>
            <a:ext cx="11785599" cy="5709538"/>
          </a:xfrm>
        </p:spPr>
        <p:txBody>
          <a:bodyPr/>
          <a:lstStyle/>
          <a:p>
            <a:r>
              <a:rPr lang="ru-RU" dirty="0"/>
              <a:t>Обязательное внедрение ФОП с 1 сентября 2023 года</a:t>
            </a:r>
          </a:p>
          <a:p>
            <a:r>
              <a:rPr lang="ru-RU" dirty="0"/>
              <a:t>Федеральные программы по учебным предметам с 1-11 класс</a:t>
            </a:r>
          </a:p>
          <a:p>
            <a:r>
              <a:rPr lang="ru-RU" dirty="0"/>
              <a:t>Единые сроки основных каникул на основе федерального календарного учебного графика</a:t>
            </a:r>
          </a:p>
          <a:p>
            <a:r>
              <a:rPr lang="ru-RU" dirty="0"/>
              <a:t>Утвержден новый Федеральный перечень учебников</a:t>
            </a:r>
          </a:p>
          <a:p>
            <a:r>
              <a:rPr lang="ru-RU" dirty="0"/>
              <a:t>В Порядок организации и осуществления образовательной деятельности внесено понятие «домашнее задание» </a:t>
            </a:r>
          </a:p>
          <a:p>
            <a:r>
              <a:rPr lang="ru-RU" dirty="0"/>
              <a:t>Начальная военная подготовка (НВП). Курс ОБЖ за 10-й класс заканчивается для учеников обучением начальным знаниям в области обороны и подготовки по основам военной службы – в объеме 35 часов в течение 5 дней. Для девочек курс НВП являются добровольным;</a:t>
            </a:r>
          </a:p>
          <a:p>
            <a:r>
              <a:rPr lang="ru-RU" dirty="0"/>
              <a:t>Профориентационный минимум. Еженедельные занятия  «Моя Россия – новые горизонты» с 6-го класса;</a:t>
            </a:r>
          </a:p>
        </p:txBody>
      </p:sp>
    </p:spTree>
    <p:extLst>
      <p:ext uri="{BB962C8B-B14F-4D97-AF65-F5344CB8AC3E}">
        <p14:creationId xmlns:p14="http://schemas.microsoft.com/office/powerpoint/2010/main" val="47391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38126"/>
            <a:ext cx="10515600" cy="566208"/>
          </a:xfrm>
        </p:spPr>
        <p:txBody>
          <a:bodyPr/>
          <a:lstStyle/>
          <a:p>
            <a:r>
              <a:rPr lang="ru-RU" dirty="0"/>
              <a:t>Россия – мои горизонты. </a:t>
            </a:r>
            <a:r>
              <a:rPr lang="ru-RU" sz="3600" dirty="0"/>
              <a:t>Курс для 6-11 классов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99581"/>
            <a:ext cx="7682548" cy="5619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98" y="2286000"/>
            <a:ext cx="4840848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2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795D99-0D97-4F28-BD7C-89DB3E61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30" y="2525231"/>
            <a:ext cx="10515600" cy="113237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результатах 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 деятельности</a:t>
            </a:r>
            <a:r>
              <a:rPr lang="ru-RU" sz="40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0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итогам 2022-2023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уч.г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594" name="Picture 2">
            <a:extLst>
              <a:ext uri="{FF2B5EF4-FFF2-40B4-BE49-F238E27FC236}">
                <a16:creationId xmlns:a16="http://schemas.microsoft.com/office/drawing/2014/main" xmlns="" id="{0E196E60-55CC-4365-996D-466AF190EA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00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CA252AC-C665-4F6D-92C5-D7512E49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4024" y="20018"/>
            <a:ext cx="1147976" cy="68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7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Особенности организации учебного </a:t>
            </a:r>
            <a:r>
              <a:rPr lang="ru-RU" altLang="ru-RU">
                <a:solidFill>
                  <a:srgbClr val="002060"/>
                </a:solidFill>
              </a:rPr>
              <a:t>процесса </a:t>
            </a:r>
          </a:p>
        </p:txBody>
      </p:sp>
      <p:sp>
        <p:nvSpPr>
          <p:cNvPr id="48130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70C0"/>
                </a:solidFill>
              </a:rPr>
              <a:t>в 2023-2024 </a:t>
            </a:r>
            <a:r>
              <a:rPr lang="ru-RU" altLang="ru-RU" b="1" dirty="0" err="1">
                <a:solidFill>
                  <a:srgbClr val="0070C0"/>
                </a:solidFill>
              </a:rPr>
              <a:t>уч.г</a:t>
            </a:r>
            <a:r>
              <a:rPr lang="ru-RU" altLang="ru-RU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7750" y="-63500"/>
            <a:ext cx="74628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Табель-календарь на 2023-2024 уч.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1253" y="460375"/>
            <a:ext cx="21023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каникулы для 1-х классов: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12 февраля по 19 февраля.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09204"/>
              </p:ext>
            </p:extLst>
          </p:nvPr>
        </p:nvGraphicFramePr>
        <p:xfrm>
          <a:off x="196645" y="3552633"/>
          <a:ext cx="11602077" cy="3108960"/>
        </p:xfrm>
        <a:graphic>
          <a:graphicData uri="http://schemas.openxmlformats.org/drawingml/2006/table">
            <a:tbl>
              <a:tblPr firstRow="1" firstCol="1" bandRow="1"/>
              <a:tblGrid>
                <a:gridCol w="1249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98176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3544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Понедельник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Вторник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Четверг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Пятница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Суббота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Воскресенье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35928"/>
              </p:ext>
            </p:extLst>
          </p:nvPr>
        </p:nvGraphicFramePr>
        <p:xfrm>
          <a:off x="151890" y="540776"/>
          <a:ext cx="9513222" cy="3108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4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2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2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31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9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94941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55347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2023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Сентябрь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Октябрь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Ноябрь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Декабрь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Понедельник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27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4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11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18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25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Вторник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12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 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3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28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12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26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Среда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11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22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6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Четверг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 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 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12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9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7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14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21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Пятница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22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10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17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 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15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22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Суббота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18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 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23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Воскресенье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3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10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8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15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</a:rPr>
                        <a:t>22</a:t>
                      </a:r>
                      <a:endParaRPr lang="ru-RU" sz="1700" kern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5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12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19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26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 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10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17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24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</a:rPr>
                        <a:t>31</a:t>
                      </a:r>
                      <a:endParaRPr lang="ru-RU" sz="1700" kern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771092" y="267229"/>
            <a:ext cx="6877050" cy="5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Режим учебной деятельности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6856940" y="1642532"/>
            <a:ext cx="47677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1-8 классы – </a:t>
            </a:r>
            <a:r>
              <a:rPr lang="ru-RU" altLang="ru-RU" dirty="0">
                <a:solidFill>
                  <a:srgbClr val="FF0000"/>
                </a:solidFill>
              </a:rPr>
              <a:t>пятидневная учебная неделя</a:t>
            </a:r>
          </a:p>
          <a:p>
            <a:r>
              <a:rPr lang="ru-RU" altLang="ru-RU" dirty="0"/>
              <a:t>9-11 классы – </a:t>
            </a:r>
            <a:r>
              <a:rPr lang="ru-RU" altLang="ru-RU" dirty="0">
                <a:solidFill>
                  <a:srgbClr val="FF0000"/>
                </a:solidFill>
              </a:rPr>
              <a:t>шестидневная учебная неделя</a:t>
            </a:r>
          </a:p>
          <a:p>
            <a:endParaRPr lang="ru-RU" altLang="ru-RU" dirty="0"/>
          </a:p>
          <a:p>
            <a:r>
              <a:rPr lang="ru-RU" altLang="ru-RU" dirty="0"/>
              <a:t>Суббота отведена под воспитательные мероприятия, классные часы, консультации, индивидуальные занятия, подготовку к ГИА, работу с родителями и пр.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99" y="169333"/>
            <a:ext cx="5528734" cy="6551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875" y="323850"/>
            <a:ext cx="11922125" cy="590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2060"/>
                </a:solidFill>
              </a:rPr>
              <a:t>Расписание ВПР </a:t>
            </a:r>
            <a:r>
              <a:rPr lang="ru-RU" sz="3600" dirty="0">
                <a:latin typeface="Calibri" pitchFamily="34" charset="0"/>
              </a:rPr>
              <a:t>(апрель 2023 г.)</a:t>
            </a:r>
            <a:br>
              <a:rPr lang="ru-RU" sz="3600" dirty="0">
                <a:latin typeface="Calibri" pitchFamily="34" charset="0"/>
              </a:rPr>
            </a:b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524934" y="1101724"/>
            <a:ext cx="9533466" cy="55192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800" i="1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u="sng" dirty="0">
                <a:solidFill>
                  <a:srgbClr val="0070C0"/>
                </a:solidFill>
              </a:rPr>
              <a:t>4 классы  </a:t>
            </a:r>
            <a:r>
              <a:rPr lang="ru-RU" dirty="0"/>
              <a:t>(3 предмета)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русский язык </a:t>
            </a:r>
            <a:r>
              <a:rPr lang="ru-RU" dirty="0"/>
              <a:t>(диктант +12 заданий) работа займет 2 урока;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математика</a:t>
            </a:r>
            <a:r>
              <a:rPr lang="ru-RU" dirty="0"/>
              <a:t> (12 заданий на вычисление и решение задач);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окружающий мир </a:t>
            </a:r>
            <a:r>
              <a:rPr lang="ru-RU" dirty="0"/>
              <a:t>(10 заданий)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u="sng" dirty="0">
                <a:solidFill>
                  <a:srgbClr val="0070C0"/>
                </a:solidFill>
              </a:rPr>
              <a:t>5 классы </a:t>
            </a:r>
            <a:r>
              <a:rPr lang="ru-RU" dirty="0"/>
              <a:t>(4 предмета)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русский язык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математика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история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биология</a:t>
            </a:r>
            <a:r>
              <a:rPr lang="ru-RU" dirty="0"/>
              <a:t> (комп. форма </a:t>
            </a:r>
            <a:r>
              <a:rPr lang="ru-RU" b="1" dirty="0">
                <a:solidFill>
                  <a:srgbClr val="C00000"/>
                </a:solidFill>
              </a:rPr>
              <a:t>?</a:t>
            </a:r>
            <a:r>
              <a:rPr lang="ru-RU" dirty="0"/>
              <a:t>)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/>
          </a:p>
        </p:txBody>
      </p:sp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8807978" y="323850"/>
            <a:ext cx="2859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общ. наблюдатель 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Calibri" pitchFamily="34" charset="0"/>
              </a:rPr>
              <a:t>рандомный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выбор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49238"/>
            <a:ext cx="10515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Расписание ВПР</a:t>
            </a:r>
            <a:endParaRPr lang="ru-RU" altLang="ru-RU" b="1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243946" y="769409"/>
            <a:ext cx="5445654" cy="5972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800" i="1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u="sng" dirty="0">
                <a:solidFill>
                  <a:srgbClr val="0070C0"/>
                </a:solidFill>
              </a:rPr>
              <a:t>6 классы  </a:t>
            </a:r>
            <a:r>
              <a:rPr lang="ru-RU" dirty="0"/>
              <a:t> (5 предметов)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обществознание/история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русский язык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математика 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география/биология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u="sng" dirty="0">
                <a:solidFill>
                  <a:srgbClr val="0070C0"/>
                </a:solidFill>
              </a:rPr>
              <a:t>7 классы</a:t>
            </a:r>
            <a:r>
              <a:rPr lang="ru-RU" dirty="0">
                <a:solidFill>
                  <a:srgbClr val="0070C0"/>
                </a:solidFill>
              </a:rPr>
              <a:t>    </a:t>
            </a:r>
            <a:r>
              <a:rPr lang="ru-RU" dirty="0"/>
              <a:t>(5 предметов)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обществознание/история 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русский язык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математика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иностранный язык/физика биология/география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63068" y="76200"/>
            <a:ext cx="6985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800" i="1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u="sng" dirty="0">
                <a:solidFill>
                  <a:srgbClr val="0070C0"/>
                </a:solidFill>
              </a:rPr>
              <a:t>8 классы </a:t>
            </a:r>
            <a:r>
              <a:rPr lang="ru-RU" dirty="0"/>
              <a:t>(4 предмета)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000" dirty="0"/>
              <a:t>обществознание/история  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000" dirty="0">
                <a:solidFill>
                  <a:srgbClr val="C00000"/>
                </a:solidFill>
              </a:rPr>
              <a:t>русский язык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000" dirty="0">
                <a:solidFill>
                  <a:srgbClr val="C00000"/>
                </a:solidFill>
              </a:rPr>
              <a:t>математика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000" dirty="0"/>
              <a:t>английский язык (комп. форма)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000" dirty="0"/>
              <a:t>биология/география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000" dirty="0"/>
              <a:t>физика/химия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>
                <a:solidFill>
                  <a:srgbClr val="0070C0"/>
                </a:solidFill>
              </a:rPr>
              <a:t>10 классы </a:t>
            </a:r>
            <a:r>
              <a:rPr lang="ru-RU" sz="3000" dirty="0"/>
              <a:t>(1 предмет)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000" dirty="0"/>
              <a:t> география 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900" u="sng" dirty="0">
                <a:solidFill>
                  <a:srgbClr val="0070C0"/>
                </a:solidFill>
              </a:rPr>
              <a:t>11 классы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dirty="0"/>
              <a:t>Возможны два варианта: единый </a:t>
            </a:r>
            <a:r>
              <a:rPr lang="ru-RU" sz="2600" dirty="0" err="1"/>
              <a:t>мультипредметный</a:t>
            </a:r>
            <a:r>
              <a:rPr lang="ru-RU" sz="2600" dirty="0"/>
              <a:t> тест, охватывающий все дисциплины социально-гуманитарного цикла; несколько дисциплин на выбор (точное количество пока не утвердили) из базового списка: История, Биология, География, Иностранный язык, Физика, Химия.... 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30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703388" y="274638"/>
            <a:ext cx="8856662" cy="944562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002060"/>
                </a:solidFill>
              </a:rPr>
              <a:t>Проектная деятельность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552450" y="1196975"/>
            <a:ext cx="9658350" cy="55451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b="1" i="1" dirty="0"/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Защита</a:t>
            </a:r>
            <a:r>
              <a:rPr lang="ru-RU" altLang="ru-RU" sz="3200" b="1" dirty="0"/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темы</a:t>
            </a:r>
            <a:r>
              <a:rPr lang="ru-RU" altLang="ru-RU" sz="3200" b="1" dirty="0"/>
              <a:t> проекта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dirty="0"/>
              <a:t>7 классы – 11.11.2023 (</a:t>
            </a:r>
            <a:r>
              <a:rPr lang="ru-RU" altLang="ru-RU" sz="3200" dirty="0">
                <a:solidFill>
                  <a:srgbClr val="0070C0"/>
                </a:solidFill>
              </a:rPr>
              <a:t>групповые проекты</a:t>
            </a:r>
            <a:r>
              <a:rPr lang="ru-RU" altLang="ru-RU" sz="3200" dirty="0"/>
              <a:t>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dirty="0"/>
              <a:t>8 классы – 11.11.2023 (</a:t>
            </a:r>
            <a:r>
              <a:rPr lang="ru-RU" altLang="ru-RU" sz="3200" dirty="0">
                <a:solidFill>
                  <a:srgbClr val="0070C0"/>
                </a:solidFill>
              </a:rPr>
              <a:t>индивидуальные проекты</a:t>
            </a:r>
            <a:r>
              <a:rPr lang="ru-RU" altLang="ru-RU" sz="3200" dirty="0"/>
              <a:t>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dirty="0"/>
              <a:t>10 классы – 25.11.2023 (</a:t>
            </a:r>
            <a:r>
              <a:rPr lang="ru-RU" altLang="ru-RU" sz="3200" dirty="0">
                <a:solidFill>
                  <a:srgbClr val="0070C0"/>
                </a:solidFill>
              </a:rPr>
              <a:t>индивидуальные проекты</a:t>
            </a:r>
            <a:r>
              <a:rPr lang="ru-RU" altLang="ru-RU" sz="3200" dirty="0"/>
              <a:t>)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800" b="1" i="1" dirty="0"/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Итоговая защита </a:t>
            </a:r>
            <a:r>
              <a:rPr lang="ru-RU" altLang="ru-RU" sz="3200" b="1" dirty="0"/>
              <a:t>проектов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dirty="0"/>
              <a:t>7 классы – 27.04.2024</a:t>
            </a:r>
          </a:p>
          <a:p>
            <a:pPr marL="0" indent="0" eaLnBrk="1" hangingPunct="1">
              <a:buNone/>
            </a:pPr>
            <a:r>
              <a:rPr lang="ru-RU" altLang="ru-RU" sz="3200" dirty="0"/>
              <a:t>8 классы – 27.04.2024</a:t>
            </a:r>
          </a:p>
          <a:p>
            <a:pPr marL="0" indent="0" eaLnBrk="1" hangingPunct="1">
              <a:buNone/>
            </a:pPr>
            <a:r>
              <a:rPr lang="ru-RU" altLang="ru-RU" sz="3200" dirty="0"/>
              <a:t>10 классы – 22.04.2024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9300" y="139700"/>
            <a:ext cx="10604500" cy="823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altLang="ru-RU" dirty="0"/>
          </a:p>
        </p:txBody>
      </p:sp>
      <p:sp>
        <p:nvSpPr>
          <p:cNvPr id="58370" name="Содержимое 2"/>
          <p:cNvSpPr>
            <a:spLocks noGrp="1"/>
          </p:cNvSpPr>
          <p:nvPr>
            <p:ph idx="4294967295"/>
          </p:nvPr>
        </p:nvSpPr>
        <p:spPr>
          <a:xfrm>
            <a:off x="312738" y="963613"/>
            <a:ext cx="11041062" cy="5561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 полугодие</a:t>
            </a:r>
          </a:p>
          <a:p>
            <a:pPr algn="just" eaLnBrk="1" hangingPunct="1">
              <a:buFontTx/>
              <a:buChar char="-"/>
            </a:pPr>
            <a:r>
              <a:rPr lang="ru-RU" altLang="ru-RU" sz="2700" dirty="0"/>
              <a:t>Входной контроль уровня сформированности учебных достижений учащихся 2-4 классов по рус. языку , математике – с 19.09 по 27.10.2023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700" dirty="0"/>
              <a:t>АКР для условно переведенных учащихся 2-4 </a:t>
            </a:r>
            <a:r>
              <a:rPr lang="ru-RU" altLang="ru-RU" sz="2700" dirty="0" err="1"/>
              <a:t>кл</a:t>
            </a:r>
            <a:r>
              <a:rPr lang="ru-RU" altLang="ru-RU" sz="2700" dirty="0"/>
              <a:t>. – с 16.10 по 20.10.2023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700" dirty="0"/>
              <a:t>Промежуточный контроль (1 </a:t>
            </a:r>
            <a:r>
              <a:rPr lang="ru-RU" altLang="ru-RU" sz="2700" dirty="0" err="1"/>
              <a:t>четв</a:t>
            </a:r>
            <a:r>
              <a:rPr lang="ru-RU" altLang="ru-RU" sz="2700" dirty="0"/>
              <a:t>.) уровня сформированности учебных достижений учащихся 2-4 классов по рус. языку , математике – с 17.10 по 20.10.2023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700" dirty="0"/>
              <a:t>Промежуточный контроль (2 </a:t>
            </a:r>
            <a:r>
              <a:rPr lang="ru-RU" altLang="ru-RU" sz="2700" dirty="0" err="1"/>
              <a:t>четв</a:t>
            </a:r>
            <a:r>
              <a:rPr lang="ru-RU" altLang="ru-RU" sz="2700" dirty="0"/>
              <a:t>.) уровня сформированности учебных достижений учащихся 2-4 классов по </a:t>
            </a:r>
            <a:r>
              <a:rPr lang="ru-RU" altLang="ru-RU" sz="2700" dirty="0" err="1"/>
              <a:t>рус.языку</a:t>
            </a:r>
            <a:r>
              <a:rPr lang="ru-RU" altLang="ru-RU" sz="2700" dirty="0"/>
              <a:t>, математике, лит. чтению – с 13.12 по 20.12.2022</a:t>
            </a:r>
          </a:p>
          <a:p>
            <a:pPr algn="just" eaLnBrk="1" hangingPunct="1">
              <a:buFontTx/>
              <a:buChar char="-"/>
            </a:pPr>
            <a:r>
              <a:rPr lang="ru-RU" altLang="ru-RU" sz="2700" dirty="0"/>
              <a:t>Пробная ВПР, русский язык , 4 </a:t>
            </a:r>
            <a:r>
              <a:rPr lang="ru-RU" altLang="ru-RU" sz="2700" dirty="0" err="1"/>
              <a:t>кл</a:t>
            </a:r>
            <a:r>
              <a:rPr lang="ru-RU" altLang="ru-RU" sz="2700" dirty="0"/>
              <a:t>.– 12.12.2023 по 15.12.2023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700" dirty="0"/>
              <a:t>АКР для условно переведенных учащихся 2-4 </a:t>
            </a:r>
            <a:r>
              <a:rPr lang="ru-RU" altLang="ru-RU" sz="2700" dirty="0" err="1"/>
              <a:t>кл</a:t>
            </a:r>
            <a:r>
              <a:rPr lang="ru-RU" altLang="ru-RU" sz="2700" dirty="0"/>
              <a:t>. – с 15.12 по 22.12.2023</a:t>
            </a:r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eaLnBrk="1" hangingPunct="1">
              <a:buFontTx/>
              <a:buChar char="-"/>
            </a:pPr>
            <a:endParaRPr lang="ru-RU" altLang="ru-RU" sz="2000" dirty="0"/>
          </a:p>
          <a:p>
            <a:pPr eaLnBrk="1" hangingPunct="1">
              <a:buFontTx/>
              <a:buChar char="-"/>
            </a:pPr>
            <a:endParaRPr lang="ru-RU" altLang="ru-RU" b="1" dirty="0"/>
          </a:p>
        </p:txBody>
      </p:sp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749300" y="290513"/>
            <a:ext cx="9474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График оценочных процедур в 2023-2024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</a:rPr>
              <a:t>уч.г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. в 1-4 классах</a:t>
            </a:r>
            <a:endParaRPr lang="ru-RU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3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Содержимое 2"/>
          <p:cNvSpPr>
            <a:spLocks noGrp="1"/>
          </p:cNvSpPr>
          <p:nvPr>
            <p:ph idx="4294967295"/>
          </p:nvPr>
        </p:nvSpPr>
        <p:spPr>
          <a:xfrm>
            <a:off x="411163" y="338138"/>
            <a:ext cx="11433704" cy="6291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2 полугодие</a:t>
            </a:r>
          </a:p>
          <a:p>
            <a:pPr algn="just" eaLnBrk="1" hangingPunct="1">
              <a:buFontTx/>
              <a:buChar char="-"/>
            </a:pPr>
            <a:r>
              <a:rPr lang="ru-RU" altLang="ru-RU" dirty="0"/>
              <a:t>Пробный ВПР,  математика, </a:t>
            </a:r>
            <a:r>
              <a:rPr lang="ru-RU" altLang="ru-RU" dirty="0" err="1"/>
              <a:t>окр.мир</a:t>
            </a:r>
            <a:r>
              <a:rPr lang="ru-RU" altLang="ru-RU" dirty="0"/>
              <a:t>, 4 </a:t>
            </a:r>
            <a:r>
              <a:rPr lang="ru-RU" altLang="ru-RU" dirty="0" err="1"/>
              <a:t>кл</a:t>
            </a:r>
            <a:r>
              <a:rPr lang="ru-RU" altLang="ru-RU" dirty="0"/>
              <a:t>.– с 23.01.2024 по 26.01.2024</a:t>
            </a:r>
          </a:p>
          <a:p>
            <a:pPr algn="just" eaLnBrk="1" hangingPunct="1">
              <a:buFontTx/>
              <a:buChar char="-"/>
            </a:pPr>
            <a:r>
              <a:rPr lang="ru-RU" altLang="ru-RU" dirty="0"/>
              <a:t>Мониторинг уровня сформированности функциональной грамотности. Комплексная проверочная работа, 2-4 </a:t>
            </a:r>
            <a:r>
              <a:rPr lang="ru-RU" altLang="ru-RU" dirty="0" err="1"/>
              <a:t>кл</a:t>
            </a:r>
            <a:r>
              <a:rPr lang="ru-RU" altLang="ru-RU" dirty="0"/>
              <a:t>. – 14.02.2024</a:t>
            </a:r>
          </a:p>
          <a:p>
            <a:pPr algn="just" eaLnBrk="1" hangingPunct="1">
              <a:buFontTx/>
              <a:buChar char="-"/>
            </a:pPr>
            <a:r>
              <a:rPr lang="ru-RU" altLang="ru-RU" dirty="0"/>
              <a:t>Промежуточный контроль (3 </a:t>
            </a:r>
            <a:r>
              <a:rPr lang="ru-RU" altLang="ru-RU" dirty="0" err="1"/>
              <a:t>четв</a:t>
            </a:r>
            <a:r>
              <a:rPr lang="ru-RU" altLang="ru-RU" dirty="0"/>
              <a:t>.) уровня сформированности учебных достижений учащихся 2-4 классов – с 05.03 по 07.03.2024</a:t>
            </a:r>
          </a:p>
          <a:p>
            <a:pPr algn="just" eaLnBrk="1" hangingPunct="1">
              <a:buFontTx/>
              <a:buChar char="-"/>
            </a:pPr>
            <a:r>
              <a:rPr lang="ru-RU" altLang="ru-RU" dirty="0"/>
              <a:t>ВПР, </a:t>
            </a:r>
            <a:r>
              <a:rPr lang="ru-RU" altLang="ru-RU" dirty="0" err="1"/>
              <a:t>рус.язык</a:t>
            </a:r>
            <a:r>
              <a:rPr lang="ru-RU" altLang="ru-RU" dirty="0"/>
              <a:t>, математика, окружающий мир,  4 </a:t>
            </a:r>
            <a:r>
              <a:rPr lang="ru-RU" altLang="ru-RU" dirty="0" err="1"/>
              <a:t>кл</a:t>
            </a:r>
            <a:r>
              <a:rPr lang="ru-RU" altLang="ru-RU" dirty="0"/>
              <a:t>. – апрель 2024</a:t>
            </a:r>
          </a:p>
          <a:p>
            <a:pPr algn="just" eaLnBrk="1" hangingPunct="1">
              <a:buFontTx/>
              <a:buChar char="-"/>
            </a:pPr>
            <a:r>
              <a:rPr lang="ru-RU" altLang="ru-RU" dirty="0"/>
              <a:t>Промежуточный контроль (4 </a:t>
            </a:r>
            <a:r>
              <a:rPr lang="ru-RU" altLang="ru-RU" dirty="0" err="1"/>
              <a:t>четв</a:t>
            </a:r>
            <a:r>
              <a:rPr lang="ru-RU" altLang="ru-RU" dirty="0"/>
              <a:t>.) уровня сформированности учебных достижений учащихся 2-4 классов – с 13.05 по 16.05.2023</a:t>
            </a:r>
          </a:p>
          <a:p>
            <a:pPr algn="just" eaLnBrk="1" hangingPunct="1">
              <a:buFontTx/>
              <a:buChar char="-"/>
            </a:pPr>
            <a:r>
              <a:rPr lang="ru-RU" altLang="ru-RU" dirty="0"/>
              <a:t>Мониторинг сформированности читательской грамотности, 2-4 </a:t>
            </a:r>
            <a:r>
              <a:rPr lang="ru-RU" altLang="ru-RU" dirty="0" err="1"/>
              <a:t>кл</a:t>
            </a:r>
            <a:r>
              <a:rPr lang="ru-RU" altLang="ru-RU" dirty="0"/>
              <a:t>.- с 14.05 по 16.05.2023</a:t>
            </a:r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marL="0" indent="0" algn="just" eaLnBrk="1" hangingPunct="1">
              <a:buNone/>
            </a:pPr>
            <a:endParaRPr lang="ru-RU" altLang="ru-RU" sz="2400" dirty="0"/>
          </a:p>
          <a:p>
            <a:pPr eaLnBrk="1" hangingPunct="1">
              <a:buFontTx/>
              <a:buChar char="-"/>
            </a:pPr>
            <a:endParaRPr lang="ru-RU" altLang="ru-RU" sz="2000" dirty="0"/>
          </a:p>
          <a:p>
            <a:pPr eaLnBrk="1" hangingPunct="1">
              <a:buFontTx/>
              <a:buChar char="-"/>
            </a:pP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98852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9300" y="139700"/>
            <a:ext cx="10604500" cy="823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altLang="ru-RU" dirty="0"/>
          </a:p>
        </p:txBody>
      </p:sp>
      <p:sp>
        <p:nvSpPr>
          <p:cNvPr id="58370" name="Содержимое 2"/>
          <p:cNvSpPr>
            <a:spLocks noGrp="1"/>
          </p:cNvSpPr>
          <p:nvPr>
            <p:ph idx="4294967295"/>
          </p:nvPr>
        </p:nvSpPr>
        <p:spPr>
          <a:xfrm>
            <a:off x="93133" y="839787"/>
            <a:ext cx="12005734" cy="586263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ru-RU" altLang="ru-RU" sz="2400" dirty="0"/>
              <a:t>Мониторинг по </a:t>
            </a:r>
            <a:r>
              <a:rPr lang="ru-RU" altLang="ru-RU" sz="2400" u="sng" dirty="0"/>
              <a:t>профильным предметам </a:t>
            </a:r>
            <a:r>
              <a:rPr lang="ru-RU" altLang="ru-RU" sz="2400" dirty="0"/>
              <a:t>(в форме ЕГЭ), </a:t>
            </a:r>
            <a:r>
              <a:rPr lang="ru-RU" altLang="ru-RU" sz="2400" b="1" dirty="0">
                <a:solidFill>
                  <a:srgbClr val="C00000"/>
                </a:solidFill>
              </a:rPr>
              <a:t>11 классы </a:t>
            </a:r>
            <a:r>
              <a:rPr lang="ru-RU" altLang="ru-RU" sz="2400" dirty="0"/>
              <a:t>– с 12.09 по 22.09.23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Стартовая диагностика уч. достижений уч-ся </a:t>
            </a:r>
            <a:r>
              <a:rPr lang="ru-RU" altLang="ru-RU" sz="2400" b="1" dirty="0">
                <a:solidFill>
                  <a:srgbClr val="C00000"/>
                </a:solidFill>
              </a:rPr>
              <a:t>10 </a:t>
            </a:r>
            <a:r>
              <a:rPr lang="ru-RU" altLang="ru-RU" sz="2400" b="1" dirty="0" err="1">
                <a:solidFill>
                  <a:srgbClr val="C00000"/>
                </a:solidFill>
              </a:rPr>
              <a:t>кл</a:t>
            </a:r>
            <a:r>
              <a:rPr lang="ru-RU" altLang="ru-RU" sz="2400" b="1" dirty="0">
                <a:solidFill>
                  <a:srgbClr val="C00000"/>
                </a:solidFill>
              </a:rPr>
              <a:t>. </a:t>
            </a:r>
            <a:r>
              <a:rPr lang="ru-RU" altLang="ru-RU" sz="2400" dirty="0"/>
              <a:t>по </a:t>
            </a:r>
            <a:r>
              <a:rPr lang="ru-RU" altLang="ru-RU" sz="2400" u="sng" dirty="0"/>
              <a:t>проф. предметам</a:t>
            </a:r>
            <a:r>
              <a:rPr lang="ru-RU" altLang="ru-RU" sz="2400" dirty="0"/>
              <a:t>: 12.09 - 22.09.23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Стартовая диагностика уч. достижений уч-ся </a:t>
            </a:r>
            <a:r>
              <a:rPr lang="ru-RU" altLang="ru-RU" sz="2400" b="1" dirty="0">
                <a:solidFill>
                  <a:srgbClr val="C00000"/>
                </a:solidFill>
              </a:rPr>
              <a:t>5 </a:t>
            </a:r>
            <a:r>
              <a:rPr lang="ru-RU" altLang="ru-RU" sz="2400" b="1" dirty="0" err="1">
                <a:solidFill>
                  <a:srgbClr val="C00000"/>
                </a:solidFill>
              </a:rPr>
              <a:t>кл</a:t>
            </a:r>
            <a:r>
              <a:rPr lang="ru-RU" altLang="ru-RU" sz="2400" b="1" dirty="0">
                <a:solidFill>
                  <a:srgbClr val="C00000"/>
                </a:solidFill>
              </a:rPr>
              <a:t>. </a:t>
            </a:r>
            <a:r>
              <a:rPr lang="ru-RU" altLang="ru-RU" sz="2400" u="sng" dirty="0"/>
              <a:t>по предметам ВПР</a:t>
            </a:r>
            <a:r>
              <a:rPr lang="ru-RU" altLang="ru-RU" sz="2400" dirty="0"/>
              <a:t>: 25.09-06.10.23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Мониторинг уч. достижений уч-ся </a:t>
            </a:r>
            <a:r>
              <a:rPr lang="ru-RU" altLang="ru-RU" sz="2400" b="1" dirty="0">
                <a:solidFill>
                  <a:srgbClr val="C00000"/>
                </a:solidFill>
              </a:rPr>
              <a:t>9 классов </a:t>
            </a:r>
            <a:r>
              <a:rPr lang="ru-RU" altLang="ru-RU" sz="2400" u="sng" dirty="0"/>
              <a:t>по предметам ОГЭ</a:t>
            </a:r>
            <a:r>
              <a:rPr lang="ru-RU" altLang="ru-RU" sz="2400" dirty="0"/>
              <a:t>: 02.10-20.10.23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АКР для условно переведенных учащихся – с 17.10 по 27.10.23  </a:t>
            </a:r>
            <a:endParaRPr lang="ru-RU" altLang="ru-RU" sz="2400" dirty="0">
              <a:solidFill>
                <a:srgbClr val="0070C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Пробное итоговое собеседование, </a:t>
            </a:r>
            <a:r>
              <a:rPr lang="ru-RU" altLang="ru-RU" sz="2400" b="1" dirty="0">
                <a:solidFill>
                  <a:srgbClr val="C00000"/>
                </a:solidFill>
              </a:rPr>
              <a:t>9 </a:t>
            </a:r>
            <a:r>
              <a:rPr lang="ru-RU" altLang="ru-RU" sz="2400" b="1" dirty="0" err="1">
                <a:solidFill>
                  <a:srgbClr val="C00000"/>
                </a:solidFill>
              </a:rPr>
              <a:t>кл</a:t>
            </a:r>
            <a:r>
              <a:rPr lang="ru-RU" altLang="ru-RU" sz="2400" b="1" dirty="0">
                <a:solidFill>
                  <a:srgbClr val="C00000"/>
                </a:solidFill>
              </a:rPr>
              <a:t>. </a:t>
            </a:r>
            <a:r>
              <a:rPr lang="ru-RU" altLang="ru-RU" sz="2400" dirty="0"/>
              <a:t>– 18.11.2023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Пробное итоговое сочинение, </a:t>
            </a:r>
            <a:r>
              <a:rPr lang="ru-RU" altLang="ru-RU" sz="2400" b="1" dirty="0">
                <a:solidFill>
                  <a:srgbClr val="C00000"/>
                </a:solidFill>
              </a:rPr>
              <a:t>11 </a:t>
            </a:r>
            <a:r>
              <a:rPr lang="ru-RU" altLang="ru-RU" sz="2400" b="1" dirty="0" err="1">
                <a:solidFill>
                  <a:srgbClr val="C00000"/>
                </a:solidFill>
              </a:rPr>
              <a:t>кл</a:t>
            </a:r>
            <a:r>
              <a:rPr lang="ru-RU" altLang="ru-RU" sz="2400" b="1" dirty="0">
                <a:solidFill>
                  <a:srgbClr val="C00000"/>
                </a:solidFill>
              </a:rPr>
              <a:t>. </a:t>
            </a:r>
            <a:r>
              <a:rPr lang="ru-RU" altLang="ru-RU" sz="2400" dirty="0"/>
              <a:t>– 15.11.2023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b="1" dirty="0">
                <a:solidFill>
                  <a:srgbClr val="C00000"/>
                </a:solidFill>
              </a:rPr>
              <a:t>Итоговое сочинение </a:t>
            </a:r>
            <a:r>
              <a:rPr lang="ru-RU" altLang="ru-RU" sz="2400" dirty="0"/>
              <a:t>как условие допуска к ЕГЭ – </a:t>
            </a:r>
            <a:r>
              <a:rPr lang="ru-RU" altLang="ru-RU" sz="2400" b="1" dirty="0">
                <a:solidFill>
                  <a:srgbClr val="C00000"/>
                </a:solidFill>
              </a:rPr>
              <a:t>06.12.2023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Пробный ОГЭ/ГВЭ, </a:t>
            </a:r>
            <a:r>
              <a:rPr lang="ru-RU" altLang="ru-RU" sz="2400" b="1" dirty="0">
                <a:solidFill>
                  <a:srgbClr val="C00000"/>
                </a:solidFill>
              </a:rPr>
              <a:t>9 класс , </a:t>
            </a:r>
            <a:r>
              <a:rPr lang="ru-RU" altLang="ru-RU" sz="2400" dirty="0"/>
              <a:t>математика – 13.12.2023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Пробный ОГЭ/ГВЭ, </a:t>
            </a:r>
            <a:r>
              <a:rPr lang="ru-RU" altLang="ru-RU" sz="2400" b="1" dirty="0">
                <a:solidFill>
                  <a:srgbClr val="C00000"/>
                </a:solidFill>
              </a:rPr>
              <a:t>9 класс</a:t>
            </a:r>
            <a:r>
              <a:rPr lang="ru-RU" altLang="ru-RU" sz="2400" dirty="0"/>
              <a:t>, русский язык – 16.12.2023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Пробный ЕГЭ, </a:t>
            </a:r>
            <a:r>
              <a:rPr lang="ru-RU" altLang="ru-RU" sz="2400" b="1" dirty="0">
                <a:solidFill>
                  <a:srgbClr val="C00000"/>
                </a:solidFill>
              </a:rPr>
              <a:t>11 класс</a:t>
            </a:r>
            <a:r>
              <a:rPr lang="ru-RU" altLang="ru-RU" sz="2400" dirty="0"/>
              <a:t>, математика – 13.12.2022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Обл. мониторинг (пробные ЕГЭ), </a:t>
            </a:r>
            <a:r>
              <a:rPr lang="ru-RU" altLang="ru-RU" sz="2400" b="1" dirty="0">
                <a:solidFill>
                  <a:srgbClr val="C00000"/>
                </a:solidFill>
              </a:rPr>
              <a:t>11 класс</a:t>
            </a:r>
            <a:r>
              <a:rPr lang="ru-RU" altLang="ru-RU" sz="2400" dirty="0"/>
              <a:t>, русский язык  и математика – декабрь 2023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Повторная АКР для условно переведенных – с 23.12 по 28.12.2022</a:t>
            </a:r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eaLnBrk="1" hangingPunct="1">
              <a:buFontTx/>
              <a:buChar char="-"/>
            </a:pPr>
            <a:endParaRPr lang="ru-RU" altLang="ru-RU" sz="2000" dirty="0"/>
          </a:p>
          <a:p>
            <a:pPr eaLnBrk="1" hangingPunct="1">
              <a:buFontTx/>
              <a:buChar char="-"/>
            </a:pPr>
            <a:endParaRPr lang="ru-RU" altLang="ru-RU" b="1" dirty="0"/>
          </a:p>
        </p:txBody>
      </p:sp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203201" y="139700"/>
            <a:ext cx="11895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График оценочных процедур в 2022-2023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</a:rPr>
              <a:t>уч.г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., 5-11 классы,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1 полугодие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Содержимое 2"/>
          <p:cNvSpPr>
            <a:spLocks noGrp="1"/>
          </p:cNvSpPr>
          <p:nvPr>
            <p:ph idx="4294967295"/>
          </p:nvPr>
        </p:nvSpPr>
        <p:spPr>
          <a:xfrm>
            <a:off x="135467" y="127000"/>
            <a:ext cx="11878733" cy="650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2 полугодие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Мониторинг </a:t>
            </a:r>
            <a:r>
              <a:rPr lang="ru-RU" altLang="ru-RU" sz="2400" dirty="0" err="1"/>
              <a:t>ур</a:t>
            </a:r>
            <a:r>
              <a:rPr lang="ru-RU" altLang="ru-RU" sz="2400" dirty="0"/>
              <a:t>. сформированности уч. достижений, </a:t>
            </a:r>
            <a:r>
              <a:rPr lang="ru-RU" altLang="ru-RU" sz="2400" b="1" dirty="0">
                <a:solidFill>
                  <a:srgbClr val="C00000"/>
                </a:solidFill>
              </a:rPr>
              <a:t>11 классов  </a:t>
            </a:r>
            <a:r>
              <a:rPr lang="ru-RU" altLang="ru-RU" sz="2400" dirty="0"/>
              <a:t>(тренировочное тестирование)  – с 15.01 по 27.01.2024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Мониторинг </a:t>
            </a:r>
            <a:r>
              <a:rPr lang="ru-RU" altLang="ru-RU" sz="2400" dirty="0" err="1"/>
              <a:t>ур</a:t>
            </a:r>
            <a:r>
              <a:rPr lang="ru-RU" altLang="ru-RU" sz="2400" dirty="0"/>
              <a:t>. сформированности уч. достижений, </a:t>
            </a:r>
            <a:r>
              <a:rPr lang="ru-RU" altLang="ru-RU" sz="2400" b="1" dirty="0">
                <a:solidFill>
                  <a:srgbClr val="C00000"/>
                </a:solidFill>
              </a:rPr>
              <a:t>9 классов  </a:t>
            </a:r>
            <a:r>
              <a:rPr lang="ru-RU" altLang="ru-RU" sz="2400" dirty="0"/>
              <a:t>(тренировочное тестирование)  – с 22.01 по 10.02.2024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Повторное итоговое сочинение, </a:t>
            </a:r>
            <a:r>
              <a:rPr lang="ru-RU" altLang="ru-RU" sz="2400" b="1" dirty="0">
                <a:solidFill>
                  <a:srgbClr val="C00000"/>
                </a:solidFill>
              </a:rPr>
              <a:t>11 классы </a:t>
            </a:r>
            <a:r>
              <a:rPr lang="ru-RU" altLang="ru-RU" sz="2400" dirty="0"/>
              <a:t>– 07.02.2024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b="1" dirty="0">
                <a:solidFill>
                  <a:srgbClr val="C00000"/>
                </a:solidFill>
              </a:rPr>
              <a:t>Итоговое собеседование </a:t>
            </a:r>
            <a:r>
              <a:rPr lang="ru-RU" altLang="ru-RU" sz="2400" dirty="0"/>
              <a:t>по русскому языку, </a:t>
            </a:r>
            <a:r>
              <a:rPr lang="ru-RU" altLang="ru-RU" sz="2400" b="1" dirty="0">
                <a:solidFill>
                  <a:srgbClr val="C00000"/>
                </a:solidFill>
              </a:rPr>
              <a:t>9 </a:t>
            </a:r>
            <a:r>
              <a:rPr lang="ru-RU" altLang="ru-RU" sz="2400" b="1" dirty="0" err="1">
                <a:solidFill>
                  <a:srgbClr val="C00000"/>
                </a:solidFill>
              </a:rPr>
              <a:t>кл</a:t>
            </a:r>
            <a:r>
              <a:rPr lang="ru-RU" altLang="ru-RU" sz="2400" b="1" dirty="0">
                <a:solidFill>
                  <a:srgbClr val="C00000"/>
                </a:solidFill>
              </a:rPr>
              <a:t>. </a:t>
            </a:r>
            <a:r>
              <a:rPr lang="ru-RU" altLang="ru-RU" sz="2400" dirty="0"/>
              <a:t>– 14.02.2024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Пробное итоговое сочинение, </a:t>
            </a:r>
            <a:r>
              <a:rPr lang="ru-RU" altLang="ru-RU" sz="2400" b="1" dirty="0">
                <a:solidFill>
                  <a:srgbClr val="C00000"/>
                </a:solidFill>
              </a:rPr>
              <a:t>10 класс </a:t>
            </a:r>
            <a:r>
              <a:rPr lang="ru-RU" altLang="ru-RU" sz="2400" dirty="0"/>
              <a:t>– 09.04.2024 и 07.05.2024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Пробные ВПР, </a:t>
            </a:r>
            <a:r>
              <a:rPr lang="ru-RU" altLang="ru-RU" sz="2400" b="1" dirty="0">
                <a:solidFill>
                  <a:srgbClr val="C00000"/>
                </a:solidFill>
              </a:rPr>
              <a:t>5-8 классы </a:t>
            </a:r>
            <a:r>
              <a:rPr lang="ru-RU" altLang="ru-RU" sz="2400" dirty="0"/>
              <a:t>– 20.02.23-14.03.23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u="sng" dirty="0"/>
              <a:t>Областной ОГЭ/ГВЭ</a:t>
            </a:r>
            <a:r>
              <a:rPr lang="ru-RU" altLang="ru-RU" sz="2400" dirty="0"/>
              <a:t>, математика, русский язык, </a:t>
            </a:r>
            <a:r>
              <a:rPr lang="ru-RU" altLang="ru-RU" sz="2400" b="1" dirty="0">
                <a:solidFill>
                  <a:srgbClr val="C00000"/>
                </a:solidFill>
              </a:rPr>
              <a:t>9 класс </a:t>
            </a:r>
            <a:r>
              <a:rPr lang="ru-RU" altLang="ru-RU" sz="2400" dirty="0"/>
              <a:t>– март 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C00000"/>
                </a:solidFill>
              </a:rPr>
              <a:t>ВПР, 5-8 классы </a:t>
            </a:r>
            <a:r>
              <a:rPr lang="ru-RU" altLang="ru-RU" sz="2400" dirty="0"/>
              <a:t>– апрель 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Региональные тренировочные ЕГЭ, </a:t>
            </a:r>
            <a:r>
              <a:rPr lang="ru-RU" altLang="ru-RU" sz="2400" b="1" dirty="0">
                <a:solidFill>
                  <a:srgbClr val="C00000"/>
                </a:solidFill>
              </a:rPr>
              <a:t>11 класс </a:t>
            </a:r>
            <a:r>
              <a:rPr lang="ru-RU" altLang="ru-RU" sz="2400" dirty="0"/>
              <a:t>– апрель-май 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Пробные итоговые собеседования по русскому языку, </a:t>
            </a:r>
            <a:r>
              <a:rPr lang="ru-RU" altLang="ru-RU" sz="2400" b="1" dirty="0">
                <a:solidFill>
                  <a:srgbClr val="C00000"/>
                </a:solidFill>
              </a:rPr>
              <a:t>8 классы </a:t>
            </a:r>
            <a:r>
              <a:rPr lang="ru-RU" altLang="ru-RU" sz="2400" dirty="0"/>
              <a:t>– 11.05.2024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/>
              <a:t>Мониторинг сформированности читательской грамотности, </a:t>
            </a:r>
            <a:r>
              <a:rPr lang="ru-RU" altLang="ru-RU" sz="2400" b="1" dirty="0">
                <a:solidFill>
                  <a:srgbClr val="C00000"/>
                </a:solidFill>
              </a:rPr>
              <a:t>5-7 класс </a:t>
            </a:r>
            <a:r>
              <a:rPr lang="ru-RU" altLang="ru-RU" sz="2400" dirty="0"/>
              <a:t>– 29.04-04.05.24</a:t>
            </a:r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algn="just" eaLnBrk="1" hangingPunct="1">
              <a:buFontTx/>
              <a:buChar char="-"/>
            </a:pPr>
            <a:endParaRPr lang="ru-RU" altLang="ru-RU" sz="2400" dirty="0"/>
          </a:p>
          <a:p>
            <a:pPr eaLnBrk="1" hangingPunct="1">
              <a:buFontTx/>
              <a:buChar char="-"/>
            </a:pPr>
            <a:endParaRPr lang="ru-RU" altLang="ru-RU" sz="2000" dirty="0"/>
          </a:p>
          <a:p>
            <a:pPr eaLnBrk="1" hangingPunct="1">
              <a:buFontTx/>
              <a:buChar char="-"/>
            </a:pPr>
            <a:endParaRPr lang="ru-RU" alt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31" y="343959"/>
            <a:ext cx="10515600" cy="47783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Результаты ОГЭ- 2023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" y="1329266"/>
            <a:ext cx="11828463" cy="5376333"/>
          </a:xfrm>
        </p:spPr>
        <p:txBody>
          <a:bodyPr rtlCol="0">
            <a:norm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dirty="0"/>
              <a:t>Успеваемость 100% по всем предметам, кроме математики (1 чел.)</a:t>
            </a:r>
          </a:p>
          <a:p>
            <a:pPr marL="342900" indent="-342900">
              <a:buFontTx/>
              <a:buChar char="-"/>
              <a:defRPr/>
            </a:pPr>
            <a:r>
              <a:rPr lang="ru-RU" dirty="0"/>
              <a:t>Успеваемость равна городскому уровню по физике, английскому языку, литературе, истории  и выше городского уровня по всем остальным предметам.  </a:t>
            </a:r>
          </a:p>
          <a:p>
            <a:pPr marL="342900" indent="-342900">
              <a:buFontTx/>
              <a:buChar char="-"/>
              <a:defRPr/>
            </a:pPr>
            <a:r>
              <a:rPr lang="ru-RU" dirty="0"/>
              <a:t>Качество знаний выше городского уровня по всем предметам, кроме химии.   </a:t>
            </a:r>
          </a:p>
          <a:p>
            <a:pPr marL="342900" indent="-342900">
              <a:buFontTx/>
              <a:buChar char="-"/>
              <a:defRPr/>
            </a:pPr>
            <a:r>
              <a:rPr lang="ru-RU" dirty="0"/>
              <a:t>Положительная динамика качества знаний по литературе, математике, обществознанию, географии, русскому языку, биологии, физике, химии.</a:t>
            </a:r>
          </a:p>
          <a:p>
            <a:pPr marL="342900" indent="-342900">
              <a:buFontTx/>
              <a:buChar char="-"/>
              <a:defRPr/>
            </a:pPr>
            <a:r>
              <a:rPr lang="ru-RU" dirty="0"/>
              <a:t>Стабильный результат качества знаний по английскому языку.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84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2420938" y="173038"/>
            <a:ext cx="7566025" cy="741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Электронный дневник/журнал  </a:t>
            </a:r>
            <a:r>
              <a:rPr lang="ru-RU" altLang="ru-RU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7050" y="914400"/>
            <a:ext cx="11285538" cy="5449888"/>
          </a:xfrm>
        </p:spPr>
        <p:txBody>
          <a:bodyPr rtlCol="0">
            <a:normAutofit/>
          </a:bodyPr>
          <a:lstStyle/>
          <a:p>
            <a:pPr marL="182563" indent="-1825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u="sng" dirty="0">
                <a:solidFill>
                  <a:srgbClr val="74A510"/>
                </a:solidFill>
                <a:latin typeface="Times New Roman" pitchFamily="18" charset="0"/>
              </a:rPr>
              <a:t>Регистрация:</a:t>
            </a:r>
          </a:p>
          <a:p>
            <a:pPr marL="182563" indent="-1825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</a:rPr>
              <a:t>Предоставить заявление родителя (попечителя) на имя директора школы.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</a:rPr>
              <a:t>Зарегистрироваться</a:t>
            </a: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в сети </a:t>
            </a:r>
            <a:r>
              <a:rPr lang="ru-RU" altLang="ru-RU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Дневник.ру</a:t>
            </a: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Если есть проблемы – </a:t>
            </a:r>
            <a:r>
              <a:rPr lang="ru-RU" altLang="ru-RU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каб</a:t>
            </a: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206 (программист и лаборант помогут)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82563" indent="-1825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u="sng" dirty="0">
                <a:solidFill>
                  <a:srgbClr val="74A510"/>
                </a:solidFill>
                <a:latin typeface="Times New Roman" pitchFamily="18" charset="0"/>
              </a:rPr>
              <a:t>Вход в сеть «</a:t>
            </a:r>
            <a:r>
              <a:rPr lang="ru-RU" altLang="ru-RU" b="1" u="sng" dirty="0" err="1">
                <a:solidFill>
                  <a:srgbClr val="74A510"/>
                </a:solidFill>
                <a:latin typeface="Times New Roman" pitchFamily="18" charset="0"/>
              </a:rPr>
              <a:t>Дневник.ру</a:t>
            </a:r>
            <a:r>
              <a:rPr lang="ru-RU" altLang="ru-RU" b="1" u="sng" dirty="0">
                <a:solidFill>
                  <a:srgbClr val="74A510"/>
                </a:solidFill>
                <a:latin typeface="Times New Roman" pitchFamily="18" charset="0"/>
              </a:rPr>
              <a:t>»: </a:t>
            </a: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</a:rPr>
              <a:t>через сайт школы  </a:t>
            </a:r>
          </a:p>
          <a:p>
            <a:pPr marL="182563" indent="-1825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Дневники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</a:rPr>
              <a:t> учащихся (бумажные) в 1-8-х классах– 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обязательны!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Родители обязательно должны быть зарегистрированы в электронном дневнике.</a:t>
            </a:r>
            <a:r>
              <a:rPr lang="ru-RU" sz="2400" dirty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Calibri" pitchFamily="34" charset="0"/>
              </a:rPr>
              <a:t>В этом случае учитель всегда может Вам отправить сообщение об имеющейся проблеме.</a:t>
            </a:r>
          </a:p>
          <a:p>
            <a:pPr marL="0" indent="0">
              <a:buNone/>
            </a:pPr>
            <a:r>
              <a:rPr lang="ru-RU" sz="2400" dirty="0">
                <a:latin typeface="Calibri" pitchFamily="34" charset="0"/>
              </a:rPr>
              <a:t>Регистрация в Дневнике через </a:t>
            </a:r>
            <a:r>
              <a:rPr lang="ru-RU" sz="2400" dirty="0" err="1">
                <a:latin typeface="Calibri" pitchFamily="34" charset="0"/>
              </a:rPr>
              <a:t>Гос.услуги</a:t>
            </a:r>
            <a:r>
              <a:rPr lang="ru-RU" sz="2400" dirty="0">
                <a:latin typeface="Calibri" pitchFamily="34" charset="0"/>
              </a:rPr>
              <a:t>. </a:t>
            </a:r>
          </a:p>
          <a:p>
            <a:pPr marL="182563" indent="-1825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Система оценивания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250" y="1227138"/>
            <a:ext cx="7620000" cy="4795837"/>
          </a:xfrm>
        </p:spPr>
      </p:pic>
      <p:sp>
        <p:nvSpPr>
          <p:cNvPr id="2" name="Овал 1"/>
          <p:cNvSpPr/>
          <p:nvPr/>
        </p:nvSpPr>
        <p:spPr>
          <a:xfrm>
            <a:off x="2518305" y="3625056"/>
            <a:ext cx="1557337" cy="40481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306638" y="5276850"/>
            <a:ext cx="2368550" cy="4524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08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Система оценивания знаний учащихся</a:t>
            </a:r>
          </a:p>
        </p:txBody>
      </p:sp>
      <p:sp>
        <p:nvSpPr>
          <p:cNvPr id="63490" name="Объект 2"/>
          <p:cNvSpPr>
            <a:spLocks noGrp="1"/>
          </p:cNvSpPr>
          <p:nvPr>
            <p:ph sz="half" idx="2"/>
          </p:nvPr>
        </p:nvSpPr>
        <p:spPr>
          <a:xfrm>
            <a:off x="6112932" y="971550"/>
            <a:ext cx="5892799" cy="28352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i="1" dirty="0"/>
              <a:t>Четвертная (полугодовая) оценка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/>
              <a:t>Оценка полугодовой промежуточной аттестации по каждому учебному предмету, курсу, дисциплине определяется с учетом среднего балла текущей успеваемости в учебном периоде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051021" y="3642783"/>
            <a:ext cx="5954711" cy="29527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b="1" i="1" dirty="0"/>
              <a:t>Оценка за год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/>
              <a:t>Оценка годовой промежуточной аттестации (годовая оценка) по каждому учебному предмету, курсу, дисциплине определяется как </a:t>
            </a:r>
            <a:r>
              <a:rPr lang="ru-RU" sz="3400" dirty="0">
                <a:solidFill>
                  <a:srgbClr val="C00000"/>
                </a:solidFill>
              </a:rPr>
              <a:t>среднее арифметическое четвертных или полугодовых отметок с учетом динамики результатов по четвертям/полугодиям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622425"/>
            <a:ext cx="53641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Система оценивания: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828800" y="1143000"/>
          <a:ext cx="8534399" cy="16304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12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9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2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80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«4»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«4» или «5»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«5»</a:t>
                      </a:r>
                    </a:p>
                  </a:txBody>
                  <a:tcPr marT="45654" marB="4565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7562"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4,4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 4,5 до 4,64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 4,65</a:t>
                      </a:r>
                    </a:p>
                  </a:txBody>
                  <a:tcPr marT="45654" marB="4565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28800" y="3124200"/>
          <a:ext cx="8534399" cy="16304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12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9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2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80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«3»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«3» или «4»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«4»</a:t>
                      </a:r>
                    </a:p>
                  </a:txBody>
                  <a:tcPr marT="45654" marB="4565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7562"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3,4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 3,5 до 3,64</a:t>
                      </a:r>
                    </a:p>
                  </a:txBody>
                  <a:tcPr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 3,65</a:t>
                      </a:r>
                    </a:p>
                  </a:txBody>
                  <a:tcPr marT="45654" marB="4565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8638" y="4970463"/>
          <a:ext cx="8534399" cy="16319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12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9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2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360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«2»</a:t>
                      </a:r>
                    </a:p>
                  </a:txBody>
                  <a:tcPr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«2» или «3»</a:t>
                      </a:r>
                    </a:p>
                  </a:txBody>
                  <a:tcPr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«3»</a:t>
                      </a:r>
                    </a:p>
                  </a:txBody>
                  <a:tcPr marT="45756" marB="4575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8349"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2,4</a:t>
                      </a:r>
                    </a:p>
                  </a:txBody>
                  <a:tcPr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 2,5 до 2,64</a:t>
                      </a:r>
                    </a:p>
                  </a:txBody>
                  <a:tcPr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7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 2,65</a:t>
                      </a:r>
                    </a:p>
                  </a:txBody>
                  <a:tcPr marT="45756" marB="4575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90488"/>
            <a:ext cx="67818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2921000"/>
            <a:ext cx="6477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rgbClr val="000000"/>
                </a:solidFill>
              </a:rPr>
              <a:t>Разговоры о важном</a:t>
            </a:r>
          </a:p>
        </p:txBody>
      </p:sp>
      <p:sp>
        <p:nvSpPr>
          <p:cNvPr id="113666" name="Подзаголовок 2"/>
          <p:cNvSpPr>
            <a:spLocks noGrp="1"/>
          </p:cNvSpPr>
          <p:nvPr>
            <p:ph type="subTitle"/>
          </p:nvPr>
        </p:nvSpPr>
        <p:spPr>
          <a:xfrm>
            <a:off x="540914" y="4906852"/>
            <a:ext cx="7225048" cy="1429554"/>
          </a:xfrm>
          <a:noFill/>
          <a:ln/>
        </p:spPr>
        <p:txBody>
          <a:bodyPr/>
          <a:lstStyle/>
          <a:p>
            <a:pPr eaLnBrk="1" hangingPunct="1"/>
            <a:r>
              <a:rPr lang="ru-RU" sz="1800" dirty="0">
                <a:solidFill>
                  <a:srgbClr val="FF0000"/>
                </a:solidFill>
              </a:rPr>
              <a:t>1 сентября 2021 года </a:t>
            </a:r>
            <a:r>
              <a:rPr lang="ru-RU" sz="1800" dirty="0">
                <a:solidFill>
                  <a:srgbClr val="000000"/>
                </a:solidFill>
              </a:rPr>
              <a:t>в каждой образовательной организации разработана рабочая программа воспитания как обязательный компонент реализуемой образовательной программы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751" y="425003"/>
            <a:ext cx="9201653" cy="41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2395470" y="605307"/>
            <a:ext cx="296215" cy="347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50771" y="3892581"/>
            <a:ext cx="195758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961" y="3911899"/>
            <a:ext cx="3526887" cy="277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9" name="Picture 9" descr="\\192.168.1.35\разработки\2022\Баннер\11А\IMG-a1a2a76f372f080d3e3d23f6e31f0f01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202" y="1197094"/>
            <a:ext cx="1801228" cy="11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" name="CustomShape 2"/>
          <p:cNvSpPr/>
          <p:nvPr/>
        </p:nvSpPr>
        <p:spPr>
          <a:xfrm>
            <a:off x="2991240" y="2448000"/>
            <a:ext cx="8456760" cy="38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3"/>
          <p:cNvSpPr/>
          <p:nvPr/>
        </p:nvSpPr>
        <p:spPr>
          <a:xfrm>
            <a:off x="2326320" y="327240"/>
            <a:ext cx="6170760" cy="8833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spc="-1" dirty="0">
                <a:solidFill>
                  <a:srgbClr val="006699"/>
                </a:solidFill>
                <a:latin typeface="Tahoma"/>
              </a:rPr>
              <a:t>Калейдоскоп школьных дел</a:t>
            </a:r>
            <a:endParaRPr lang="ru-RU" sz="36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236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40913" y="1197094"/>
            <a:ext cx="5653825" cy="3714875"/>
          </a:xfrm>
        </p:spPr>
        <p:txBody>
          <a:bodyPr>
            <a:normAutofit/>
          </a:bodyPr>
          <a:lstStyle/>
          <a:p>
            <a:r>
              <a:rPr lang="ru-RU" sz="1700" dirty="0">
                <a:solidFill>
                  <a:srgbClr val="FF0000"/>
                </a:solidFill>
              </a:rPr>
              <a:t>Проект 7 классов – «Осенний разгуляй» - </a:t>
            </a:r>
            <a:r>
              <a:rPr lang="ru-RU" sz="1700" dirty="0" smtClean="0">
                <a:solidFill>
                  <a:srgbClr val="FF0000"/>
                </a:solidFill>
              </a:rPr>
              <a:t>23 сентября</a:t>
            </a:r>
            <a:endParaRPr lang="ru-RU" sz="1700" dirty="0">
              <a:solidFill>
                <a:srgbClr val="FF0000"/>
              </a:solidFill>
            </a:endParaRPr>
          </a:p>
          <a:p>
            <a:r>
              <a:rPr lang="ru-RU" sz="1700" dirty="0"/>
              <a:t>	</a:t>
            </a:r>
            <a:r>
              <a:rPr lang="ru-RU" sz="1700" dirty="0">
                <a:solidFill>
                  <a:srgbClr val="7030A0"/>
                </a:solidFill>
              </a:rPr>
              <a:t>Проект 11 классов «День Учителя» - октябрь</a:t>
            </a:r>
          </a:p>
          <a:p>
            <a:r>
              <a:rPr lang="ru-RU" sz="1700" dirty="0"/>
              <a:t>«День отца» - октябрь</a:t>
            </a:r>
          </a:p>
          <a:p>
            <a:r>
              <a:rPr lang="ru-RU" sz="1700" dirty="0"/>
              <a:t>	«Посвящение в ученики», 1 </a:t>
            </a:r>
            <a:r>
              <a:rPr lang="ru-RU" sz="1700" dirty="0" err="1"/>
              <a:t>кл</a:t>
            </a:r>
            <a:r>
              <a:rPr lang="ru-RU" sz="1700" dirty="0"/>
              <a:t>. – октябрь</a:t>
            </a:r>
          </a:p>
          <a:p>
            <a:r>
              <a:rPr lang="ru-RU" sz="1700" dirty="0"/>
              <a:t>Праздник первой оценки, 2 </a:t>
            </a:r>
            <a:r>
              <a:rPr lang="ru-RU" sz="1700" dirty="0" err="1"/>
              <a:t>кл</a:t>
            </a:r>
            <a:r>
              <a:rPr lang="ru-RU" sz="1700" dirty="0"/>
              <a:t>. - </a:t>
            </a:r>
            <a:r>
              <a:rPr lang="ru-RU" sz="1700" dirty="0" smtClean="0"/>
              <a:t>сентябрь</a:t>
            </a:r>
            <a:endParaRPr lang="ru-RU" sz="1700" dirty="0"/>
          </a:p>
          <a:p>
            <a:r>
              <a:rPr lang="ru-RU" sz="1700" dirty="0"/>
              <a:t>«Посвящение в пятиклассники» – октябрь</a:t>
            </a:r>
          </a:p>
          <a:p>
            <a:r>
              <a:rPr lang="ru-RU" sz="1700" dirty="0">
                <a:solidFill>
                  <a:srgbClr val="7030A0"/>
                </a:solidFill>
              </a:rPr>
              <a:t>	Проект 8 классов «День матери» - ноябрь</a:t>
            </a:r>
          </a:p>
          <a:p>
            <a:r>
              <a:rPr lang="ru-RU" sz="1700" dirty="0"/>
              <a:t>	Новогодние праздники- декабрь</a:t>
            </a:r>
          </a:p>
          <a:p>
            <a:r>
              <a:rPr lang="ru-RU" sz="1700" dirty="0"/>
              <a:t>Акция «В новый год с добрым сердцем» - декабрь</a:t>
            </a:r>
          </a:p>
          <a:p>
            <a:r>
              <a:rPr lang="ru-RU" sz="1700" dirty="0" smtClean="0">
                <a:solidFill>
                  <a:srgbClr val="7030A0"/>
                </a:solidFill>
              </a:rPr>
              <a:t>Мероприятия, посвященные Юбилею города - декабрь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Проект 9 классов «Азбука профессий»- декабрь</a:t>
            </a:r>
          </a:p>
          <a:p>
            <a:pPr algn="ctr"/>
            <a:r>
              <a:rPr lang="ru-RU" dirty="0" smtClean="0"/>
              <a:t>ВСИ «Зарница» - февраль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6413679" y="3309870"/>
            <a:ext cx="5524650" cy="319396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Игра «Умники и умницы», 1-4 </a:t>
            </a:r>
            <a:r>
              <a:rPr lang="ru-RU" dirty="0" err="1"/>
              <a:t>кл</a:t>
            </a:r>
            <a:r>
              <a:rPr lang="ru-RU" dirty="0"/>
              <a:t>.- </a:t>
            </a:r>
            <a:r>
              <a:rPr lang="ru-RU" dirty="0" smtClean="0"/>
              <a:t>январь -март</a:t>
            </a:r>
            <a:endParaRPr lang="ru-RU" dirty="0"/>
          </a:p>
          <a:p>
            <a:r>
              <a:rPr lang="ru-RU" dirty="0"/>
              <a:t>Конкурс </a:t>
            </a:r>
            <a:r>
              <a:rPr lang="ru-RU" dirty="0" smtClean="0"/>
              <a:t>«Вместе с мамой», 1,2  </a:t>
            </a:r>
            <a:r>
              <a:rPr lang="ru-RU" dirty="0" err="1"/>
              <a:t>кл</a:t>
            </a:r>
            <a:r>
              <a:rPr lang="ru-RU" dirty="0"/>
              <a:t>.- </a:t>
            </a:r>
            <a:r>
              <a:rPr lang="ru-RU" dirty="0" smtClean="0"/>
              <a:t>март</a:t>
            </a:r>
          </a:p>
          <a:p>
            <a:r>
              <a:rPr lang="ru-RU" dirty="0" smtClean="0"/>
              <a:t>Конкурс « Курс </a:t>
            </a:r>
            <a:r>
              <a:rPr lang="ru-RU" smtClean="0"/>
              <a:t>молодого бойца» </a:t>
            </a:r>
            <a:r>
              <a:rPr lang="ru-RU" dirty="0" smtClean="0"/>
              <a:t>3,4 </a:t>
            </a:r>
            <a:r>
              <a:rPr lang="ru-RU" dirty="0" err="1" smtClean="0"/>
              <a:t>кл</a:t>
            </a:r>
            <a:r>
              <a:rPr lang="ru-RU" dirty="0" smtClean="0"/>
              <a:t>. - февраль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>
                <a:solidFill>
                  <a:srgbClr val="7030A0"/>
                </a:solidFill>
              </a:rPr>
              <a:t>Проект 5 классов «День счастья» - март</a:t>
            </a:r>
          </a:p>
          <a:p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Проект 10 классов «8 марта» - март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	Проект </a:t>
            </a:r>
            <a:r>
              <a:rPr lang="ru-RU" dirty="0">
                <a:solidFill>
                  <a:srgbClr val="7030A0"/>
                </a:solidFill>
              </a:rPr>
              <a:t>6 классов «День здоровья» - апрель</a:t>
            </a:r>
          </a:p>
          <a:p>
            <a:r>
              <a:rPr lang="ru-RU" dirty="0"/>
              <a:t>Акция «Формула здоровья» - ноябрь, апрель</a:t>
            </a:r>
          </a:p>
          <a:p>
            <a:r>
              <a:rPr lang="ru-RU" dirty="0"/>
              <a:t>Танцевальный марафон, </a:t>
            </a:r>
            <a:r>
              <a:rPr lang="ru-RU" dirty="0" smtClean="0"/>
              <a:t>2-кл</a:t>
            </a:r>
            <a:r>
              <a:rPr lang="ru-RU" dirty="0"/>
              <a:t>. </a:t>
            </a:r>
            <a:r>
              <a:rPr lang="ru-RU" dirty="0" smtClean="0"/>
              <a:t>– апрель</a:t>
            </a:r>
          </a:p>
          <a:p>
            <a:r>
              <a:rPr lang="ru-RU" dirty="0" smtClean="0"/>
              <a:t>Проект « По страницам любимых книг», 3 </a:t>
            </a:r>
            <a:r>
              <a:rPr lang="ru-RU" dirty="0" err="1" smtClean="0"/>
              <a:t>кл</a:t>
            </a:r>
            <a:r>
              <a:rPr lang="ru-RU" dirty="0" smtClean="0"/>
              <a:t>. - </a:t>
            </a:r>
            <a:endParaRPr lang="ru-RU" dirty="0"/>
          </a:p>
          <a:p>
            <a:r>
              <a:rPr lang="ru-RU" dirty="0"/>
              <a:t>День Победы, Вахта памяти- май</a:t>
            </a:r>
          </a:p>
          <a:p>
            <a:r>
              <a:rPr lang="ru-RU" dirty="0"/>
              <a:t>	Праздник «Виват науки!», 1-11 классы - май</a:t>
            </a:r>
          </a:p>
          <a:p>
            <a:r>
              <a:rPr lang="ru-RU" dirty="0"/>
              <a:t>«Последний звонок» 9,11 классы – май</a:t>
            </a:r>
          </a:p>
          <a:p>
            <a:r>
              <a:rPr lang="ru-RU" dirty="0"/>
              <a:t>	Выпускной бал, 4 классы - май</a:t>
            </a:r>
          </a:p>
          <a:p>
            <a:r>
              <a:rPr lang="ru-RU" dirty="0"/>
              <a:t>Выпускной бал, 11 классы - июнь</a:t>
            </a:r>
          </a:p>
          <a:p>
            <a:endParaRPr lang="ru-RU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19845" y="1210615"/>
            <a:ext cx="1422706" cy="18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 descr="http://uischool9.ru/vesti_21-22/220526/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229" y="1832537"/>
            <a:ext cx="1701216" cy="12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8" name="Picture 8" descr="http://uischool9.ru/vesti_21-22/220513/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264" y="4715679"/>
            <a:ext cx="2248375" cy="16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38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0CBE52F-E49F-4FF4-AF77-46D05B96AD38}"/>
              </a:ext>
            </a:extLst>
          </p:cNvPr>
          <p:cNvSpPr txBox="1">
            <a:spLocks/>
          </p:cNvSpPr>
          <p:nvPr/>
        </p:nvSpPr>
        <p:spPr>
          <a:xfrm>
            <a:off x="2" y="115912"/>
            <a:ext cx="2436900" cy="328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</a:t>
            </a:r>
            <a:endParaRPr lang="en-US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CBE52F-E49F-4FF4-AF77-46D05B96AD38}"/>
              </a:ext>
            </a:extLst>
          </p:cNvPr>
          <p:cNvSpPr txBox="1">
            <a:spLocks/>
          </p:cNvSpPr>
          <p:nvPr/>
        </p:nvSpPr>
        <p:spPr>
          <a:xfrm>
            <a:off x="9961163" y="6387923"/>
            <a:ext cx="2436900" cy="328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25.08.2022г.</a:t>
            </a:r>
            <a:endParaRPr lang="en-US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1052788" y="262220"/>
            <a:ext cx="11139213" cy="588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143" y="5442857"/>
            <a:ext cx="11342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ПОДНЯТИЯ (СПУСКА)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ФЛАГА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УРОКА (УЧЕБНОГО ЗАНЯТИЯ)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ИСПОЛЬЗОВАНИЯ ГОСУДАРСТВЕННЫХ СИМВОЛОВ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1 РАЗА В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2445" y="50660"/>
            <a:ext cx="90495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«Особенности организации воспитательной работы с обучающимися в современных условиях»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314" y="850656"/>
            <a:ext cx="110163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1-11 классы</a:t>
            </a:r>
          </a:p>
          <a:p>
            <a:r>
              <a:rPr lang="ru-RU" sz="2800" dirty="0" smtClean="0"/>
              <a:t>Внеурочные занятия  </a:t>
            </a:r>
            <a:r>
              <a:rPr lang="ru-RU" sz="2800" b="1" dirty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</a:t>
            </a:r>
            <a:r>
              <a:rPr lang="ru-RU" sz="2800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(каждый понедельник)</a:t>
            </a:r>
          </a:p>
          <a:p>
            <a:r>
              <a:rPr lang="ru-RU" sz="2800" dirty="0">
                <a:solidFill>
                  <a:srgbClr val="C00000"/>
                </a:solidFill>
              </a:rPr>
              <a:t>6-11 классы</a:t>
            </a:r>
          </a:p>
          <a:p>
            <a:r>
              <a:rPr lang="ru-RU" sz="2800" dirty="0"/>
              <a:t>Внеурочные занятия </a:t>
            </a:r>
            <a:r>
              <a:rPr lang="ru-RU" sz="2800" dirty="0">
                <a:solidFill>
                  <a:srgbClr val="7030A0"/>
                </a:solidFill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мои горизонты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(каждый четверг)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2- 4 класс </a:t>
            </a:r>
          </a:p>
          <a:p>
            <a:r>
              <a:rPr lang="ru-RU" sz="2800" dirty="0"/>
              <a:t>Внеурочные занятия </a:t>
            </a:r>
            <a:r>
              <a:rPr lang="ru-RU" sz="2800" b="1" dirty="0" smtClean="0">
                <a:solidFill>
                  <a:srgbClr val="C00000"/>
                </a:solidFill>
              </a:rPr>
              <a:t>«Орлята России»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5 </a:t>
            </a:r>
            <a:r>
              <a:rPr lang="ru-RU" sz="2800" dirty="0">
                <a:solidFill>
                  <a:srgbClr val="C00000"/>
                </a:solidFill>
              </a:rPr>
              <a:t>классы</a:t>
            </a:r>
          </a:p>
          <a:p>
            <a:r>
              <a:rPr lang="ru-RU" sz="2800" dirty="0"/>
              <a:t>Внеурочные занятия </a:t>
            </a:r>
            <a:r>
              <a:rPr lang="ru-RU" sz="2800" b="1" dirty="0">
                <a:solidFill>
                  <a:srgbClr val="C00000"/>
                </a:solidFill>
              </a:rPr>
              <a:t>«Я-ты-он-она — вместе целая страна»</a:t>
            </a:r>
          </a:p>
        </p:txBody>
      </p:sp>
    </p:spTree>
    <p:extLst>
      <p:ext uri="{BB962C8B-B14F-4D97-AF65-F5344CB8AC3E}">
        <p14:creationId xmlns:p14="http://schemas.microsoft.com/office/powerpoint/2010/main" val="864732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2403475" y="519113"/>
            <a:ext cx="6934200" cy="63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>
                <a:solidFill>
                  <a:srgbClr val="2F5597"/>
                </a:solidFill>
                <a:latin typeface="Calibri Light"/>
              </a:rPr>
              <a:t>Внеурочная деятельность</a:t>
            </a:r>
            <a:endParaRPr lang="ru-RU" sz="3600" spc="-1">
              <a:solidFill>
                <a:prstClr val="black"/>
              </a:solidFill>
              <a:latin typeface="XO Oriel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9369" y="2772241"/>
            <a:ext cx="7091921" cy="374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177680" y="4143560"/>
            <a:ext cx="288210" cy="3606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821" y="1250698"/>
            <a:ext cx="5653127" cy="302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489" y="1777739"/>
            <a:ext cx="476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426" y="4189847"/>
            <a:ext cx="3574472" cy="20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405" y="4800600"/>
            <a:ext cx="3420534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892" y="1484166"/>
            <a:ext cx="4184071" cy="23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4" name="Рисунок 1_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71345" y="1209964"/>
            <a:ext cx="3509817" cy="1967347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68218" y="609600"/>
            <a:ext cx="1040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spc="-1" dirty="0">
                <a:solidFill>
                  <a:srgbClr val="7030A0"/>
                </a:solidFill>
                <a:latin typeface="Tahoma"/>
              </a:rPr>
              <a:t>Новые возможности  для наших детей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931" y="2715490"/>
            <a:ext cx="3292252" cy="18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/>
          </p:nvPr>
        </p:nvSpPr>
        <p:spPr>
          <a:xfrm>
            <a:off x="461818" y="1484166"/>
            <a:ext cx="5255491" cy="469235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Образовательный центр «Сириус» г.Сочи </a:t>
            </a:r>
            <a:r>
              <a:rPr lang="ru-RU" dirty="0"/>
              <a:t>(образовательные программы,  курсы, </a:t>
            </a:r>
            <a:r>
              <a:rPr lang="ru-RU" dirty="0" err="1"/>
              <a:t>лекториум</a:t>
            </a:r>
            <a:r>
              <a:rPr lang="ru-RU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Образовательный центр «Персей» г.Иркутск </a:t>
            </a:r>
            <a:r>
              <a:rPr lang="ru-RU" dirty="0"/>
              <a:t>(профильные смены, курсы, олимпиады, конкурсы);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Платформа «Россия- страна возможностей» </a:t>
            </a:r>
            <a:r>
              <a:rPr lang="ru-RU" dirty="0"/>
              <a:t>(конкурсы, олимпиады, проекты);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Российское </a:t>
            </a:r>
            <a:r>
              <a:rPr lang="ru-RU" sz="2000" b="1" dirty="0">
                <a:solidFill>
                  <a:srgbClr val="C00000"/>
                </a:solidFill>
              </a:rPr>
              <a:t>движение детей и молодежи </a:t>
            </a:r>
            <a:r>
              <a:rPr lang="ru-RU" sz="2000" b="1" dirty="0" smtClean="0">
                <a:solidFill>
                  <a:srgbClr val="C00000"/>
                </a:solidFill>
              </a:rPr>
              <a:t> ДВИЖЕНИЕ ПЕРВЫХ» </a:t>
            </a:r>
            <a:r>
              <a:rPr lang="ru-RU" dirty="0" smtClean="0">
                <a:solidFill>
                  <a:schemeClr val="tx1"/>
                </a:solidFill>
              </a:rPr>
              <a:t>(мероприятия</a:t>
            </a:r>
            <a:r>
              <a:rPr lang="ru-RU" dirty="0">
                <a:solidFill>
                  <a:schemeClr val="tx1"/>
                </a:solidFill>
              </a:rPr>
              <a:t>, конкурсы, слеты, фестивали);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Проект «Билет в будущее»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/>
              <a:t>профориентационные</a:t>
            </a:r>
            <a:r>
              <a:rPr lang="ru-RU" dirty="0"/>
              <a:t> тесты, профессиональные пробы, мероприятия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Орлята России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мероприятия, события, конкурсы)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" name="AutoShape 2" descr="Пушкинская карта: как оформить онлайн, как купить билеты, куда сходить"/>
          <p:cNvSpPr>
            <a:spLocks noChangeAspect="1" noChangeArrowheads="1"/>
          </p:cNvSpPr>
          <p:nvPr/>
        </p:nvSpPr>
        <p:spPr bwMode="auto">
          <a:xfrm>
            <a:off x="155575" y="-822325"/>
            <a:ext cx="2362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095" y="5435744"/>
            <a:ext cx="2102383" cy="15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4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Статистические результаты ОГЭ- 2023 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alt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68866" y="1380063"/>
          <a:ext cx="10236201" cy="5090608"/>
        </p:xfrm>
        <a:graphic>
          <a:graphicData uri="http://schemas.openxmlformats.org/drawingml/2006/table">
            <a:tbl>
              <a:tblPr/>
              <a:tblGrid>
                <a:gridCol w="2884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8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8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Качество знаний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 г.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динамика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Русский язык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Математика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+ 16,9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Литература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+ 25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88,9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- 0,1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67,4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- 3,6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94,3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+ 6,8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+ 31,8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+ 6,9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Англ.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+ 3,4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Химия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+ 37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79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217714"/>
            <a:ext cx="11669486" cy="80554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Конкурс «Это у нас семейное» - </a:t>
            </a:r>
            <a:r>
              <a:rPr lang="ru-RU" sz="1600" b="1" dirty="0" smtClean="0">
                <a:solidFill>
                  <a:srgbClr val="00B050"/>
                </a:solidFill>
              </a:rPr>
              <a:t>это 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возможность вспомнить и собрать историю своей семьи, исследовать семейные корни, возродить семейные традиции и создать совместные проекты.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46967" y="1439679"/>
            <a:ext cx="7790256" cy="52997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Для этого НЕОБХОДИМО: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1. Собери команду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Принять участие может семейная команда из 4 и более родственников. Обязательно задействуй 3 поколения (дети, родители, бабушки-дедушки).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Самый младший участник — 6+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2. Зарегистрируйся на сайте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помощью электронной почты создай семейный аккаунт и добавь всех участников команды. В нем будет актуальная информация и задания.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Регистрация до 4 ноября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3. Выполняй задания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Делайте вместе с семьей добрые дела, занимайтесь спортом, узнавайте историю своей семьи и создавайте поводы для семейной гордости. Все вместе выполняйте задания и набирайте баллы, чтобы пройти в полуфинал.                 </a:t>
            </a:r>
            <a:r>
              <a:rPr lang="ru-RU" dirty="0" smtClean="0">
                <a:solidFill>
                  <a:srgbClr val="C00000"/>
                </a:solidFill>
              </a:rPr>
              <a:t>октябрь 2023 — январь 2024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4. Прими участие в полуфинале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Полуфиналы пройдут в восьми знаковых городах разных федеральных округов.                            </a:t>
            </a:r>
            <a:r>
              <a:rPr lang="ru-RU" dirty="0" smtClean="0">
                <a:solidFill>
                  <a:srgbClr val="C00000"/>
                </a:solidFill>
              </a:rPr>
              <a:t>2024 год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5. Приезжай на финал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Твоя семья стала одним из 300 финалистов. Поборись за главные призы. Пригодятся таланты каждого члена семьи.                  </a:t>
            </a:r>
            <a:r>
              <a:rPr lang="ru-RU" dirty="0" smtClean="0">
                <a:solidFill>
                  <a:srgbClr val="C00000"/>
                </a:solidFill>
              </a:rPr>
              <a:t>2024 год, Москва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8098977" y="373397"/>
            <a:ext cx="3897081" cy="487023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ПРИЗЫ!!!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30 СЕРТИФИКАТОВ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НА 5 000 000 РУБЛЕЙ</a:t>
            </a:r>
            <a:r>
              <a:rPr lang="ru-RU" dirty="0" smtClean="0"/>
              <a:t> - на улучшение жилищных условий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300 БОЛЬШИХ СЕМЕЙНЫХ ПУТЕШЕСТВИЙ</a:t>
            </a:r>
            <a:r>
              <a:rPr lang="ru-RU" dirty="0" smtClean="0"/>
              <a:t> - для семей-финалистов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ПОДАРКИ ЗА ВЫПОЛНЕННЫЕ ЗАДАНИЯ </a:t>
            </a:r>
            <a:r>
              <a:rPr lang="ru-RU" dirty="0" smtClean="0"/>
              <a:t>- для активных участников</a:t>
            </a:r>
          </a:p>
          <a:p>
            <a:endParaRPr lang="ru-RU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7223" y="4481286"/>
            <a:ext cx="3878576" cy="18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969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80" y="224363"/>
            <a:ext cx="10515240" cy="713483"/>
          </a:xfrm>
        </p:spPr>
        <p:txBody>
          <a:bodyPr/>
          <a:lstStyle/>
          <a:p>
            <a:pPr algn="ctr"/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/>
                <a:ea typeface="DejaVu Sans"/>
                <a:cs typeface="DejaVu Sans"/>
              </a:rPr>
              <a:t>Дополнительное 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08400" y="1604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86200" y="1604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2880"/>
              </p:ext>
            </p:extLst>
          </p:nvPr>
        </p:nvGraphicFramePr>
        <p:xfrm>
          <a:off x="586740" y="891540"/>
          <a:ext cx="11163300" cy="5649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1594"/>
                <a:gridCol w="1783080"/>
                <a:gridCol w="2103120"/>
                <a:gridCol w="2425506"/>
              </a:tblGrid>
              <a:tr h="98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Наименование дополнительной образовательной программы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Классы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Кол-во часов в неделю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ФИО руководителя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«Волейбол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»(мальчики)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«Спортивные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игры» (мальчики)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r>
                        <a:rPr lang="ru-RU" sz="2000" dirty="0" smtClean="0">
                          <a:effectLst/>
                        </a:rPr>
                        <a:t>-11 </a:t>
                      </a:r>
                      <a:r>
                        <a:rPr lang="ru-RU" sz="2000" dirty="0" err="1">
                          <a:effectLst/>
                        </a:rPr>
                        <a:t>кл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6 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Антипин Н.А.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</a:tr>
              <a:tr h="555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«Пионербол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» (девочки)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«Волейбол» (девочки)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3-5 </a:t>
                      </a:r>
                      <a:r>
                        <a:rPr lang="ru-RU" sz="2000" dirty="0" err="1">
                          <a:effectLst/>
                        </a:rPr>
                        <a:t>кл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6-11 </a:t>
                      </a: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2 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Епишкина</a:t>
                      </a:r>
                      <a:r>
                        <a:rPr lang="ru-RU" sz="2000" dirty="0">
                          <a:effectLst/>
                        </a:rPr>
                        <a:t> В.Н.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</a:tr>
              <a:tr h="30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«Основы хореографического искусства»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кл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Казакова Л.Д.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</a:tr>
              <a:tr h="23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«Основы хореографии»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кл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Казакова Л.Д.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</a:tr>
              <a:tr h="23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«Современный танец»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2-4 </a:t>
                      </a:r>
                      <a:r>
                        <a:rPr lang="ru-RU" sz="2000" dirty="0" err="1">
                          <a:effectLst/>
                        </a:rPr>
                        <a:t>кл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Казакова Л.Д.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</a:tr>
              <a:tr h="611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«Социальные танцы»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10-11 </a:t>
                      </a:r>
                      <a:r>
                        <a:rPr lang="ru-RU" sz="2000" dirty="0" err="1">
                          <a:effectLst/>
                        </a:rPr>
                        <a:t>кл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Казакова Л.Д.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82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80" y="174172"/>
            <a:ext cx="10515240" cy="6096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Дополнительное образование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6519"/>
              </p:ext>
            </p:extLst>
          </p:nvPr>
        </p:nvGraphicFramePr>
        <p:xfrm>
          <a:off x="544285" y="837417"/>
          <a:ext cx="11277600" cy="560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/>
                <a:gridCol w="1828800"/>
                <a:gridCol w="2612572"/>
                <a:gridCol w="2220685"/>
              </a:tblGrid>
              <a:tr h="97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Наименование дополнительной образовательной программы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Классы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Кол-во часов в неделю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ФИО руководителя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ECFF"/>
                    </a:solidFill>
                  </a:tcPr>
                </a:tc>
              </a:tr>
              <a:tr h="731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«Вокал»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1-4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5-9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Волоснова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Л.В.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11" marR="41111" marT="7430" marB="0"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«Делаем сами своими руками»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Гасич</a:t>
                      </a:r>
                      <a:r>
                        <a:rPr lang="ru-RU" dirty="0" smtClean="0"/>
                        <a:t> В.М.</a:t>
                      </a:r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«Арт –студия»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4-7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Коваленко В.Н.</a:t>
                      </a:r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«Давай сыграем!»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5-8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Федорова Н.В.</a:t>
                      </a:r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«Школа домоводства»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5-8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Зелент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</a:tr>
              <a:tr h="41470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«Полезные</a:t>
                      </a:r>
                      <a:r>
                        <a:rPr lang="ru-RU" baseline="0" dirty="0" smtClean="0"/>
                        <a:t> навыки»</a:t>
                      </a:r>
                      <a:endParaRPr lang="ru-RU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Фадеенкова</a:t>
                      </a:r>
                      <a:r>
                        <a:rPr lang="ru-RU" dirty="0" smtClean="0"/>
                        <a:t> И.А.</a:t>
                      </a:r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«Азбука краеведения»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Британ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Легоконструирование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5-6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Андреев В.В</a:t>
                      </a:r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«Русский для всех»  - 9А, 9Б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Рыкова Т.С.</a:t>
                      </a:r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r>
                        <a:rPr lang="ru-RU" dirty="0" smtClean="0"/>
                        <a:t>«Математика  для всех» - 9В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 </a:t>
                      </a:r>
                      <a:r>
                        <a:rPr lang="ru-RU" sz="2000" dirty="0" err="1" smtClean="0"/>
                        <a:t>кл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Ломанова</a:t>
                      </a:r>
                      <a:r>
                        <a:rPr lang="ru-RU" dirty="0" smtClean="0"/>
                        <a:t> Ю.А.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559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2952750" y="5368925"/>
            <a:ext cx="1427163" cy="341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100CE5-F3DF-4A1C-84C0-70F5F46C958A}" type="datetime1">
              <a:rPr lang="ru-RU" sz="1050" spc="-1">
                <a:solidFill>
                  <a:srgbClr val="E7E6E6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14.11.2023</a:t>
            </a:fld>
            <a:endParaRPr lang="ru-RU" sz="105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7810500" y="5368925"/>
            <a:ext cx="1427163" cy="341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AB40A0-F4FD-4EB1-8B0C-9F5A76408BF1}" type="slidenum">
              <a:rPr lang="ru-RU" sz="1000" spc="-1">
                <a:solidFill>
                  <a:srgbClr val="E7E6E6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10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80" name="CustomShape 4"/>
          <p:cNvSpPr/>
          <p:nvPr/>
        </p:nvSpPr>
        <p:spPr>
          <a:xfrm>
            <a:off x="2761192" y="83656"/>
            <a:ext cx="6694488" cy="150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 dirty="0">
                <a:solidFill>
                  <a:srgbClr val="2F5597"/>
                </a:solidFill>
                <a:latin typeface="Calibri Light"/>
              </a:rPr>
              <a:t>Дополнительное образование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 dirty="0">
                <a:solidFill>
                  <a:srgbClr val="2F5597"/>
                </a:solidFill>
                <a:latin typeface="Calibri Light"/>
              </a:rPr>
              <a:t>(на базе МАОУ СОШ № 9)</a:t>
            </a:r>
            <a:endParaRPr lang="ru-RU" sz="36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467" y="1430867"/>
            <a:ext cx="103146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«</a:t>
            </a:r>
            <a:r>
              <a:rPr lang="ru-RU" sz="2800" dirty="0" err="1" smtClean="0"/>
              <a:t>Куборо</a:t>
            </a:r>
            <a:r>
              <a:rPr lang="ru-RU" sz="2800" dirty="0" smtClean="0"/>
              <a:t>», 7 лет, Лушникова Е.В.</a:t>
            </a:r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/>
              <a:t>«Декоративное творчество», 7-11 лет., Цыпина Н.В</a:t>
            </a:r>
            <a:r>
              <a:rPr lang="ru-RU" sz="2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«Инженерное мышление», 9-10 лет, Некрасова Е.В.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«</a:t>
            </a:r>
            <a:r>
              <a:rPr lang="ru-RU" sz="2800" dirty="0"/>
              <a:t>М</a:t>
            </a:r>
            <a:r>
              <a:rPr lang="ru-RU" sz="2800" dirty="0" smtClean="0"/>
              <a:t>ир шахмат», 7-11 лет, Цыпина Н.В.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«Мастер дома», 10-11 лет, Некрасова Е.В.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«Театр», 10-11 лет, Клименко Н.В.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/>
              <a:t>«Лига активистов», 11-17 лет, </a:t>
            </a:r>
            <a:r>
              <a:rPr lang="ru-RU" sz="2800" dirty="0" err="1"/>
              <a:t>Трохимович</a:t>
            </a:r>
            <a:r>
              <a:rPr lang="ru-RU" sz="2800" dirty="0"/>
              <a:t> В.А</a:t>
            </a:r>
            <a:r>
              <a:rPr lang="ru-RU" sz="2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800" u="sng" dirty="0" smtClean="0"/>
              <a:t>«</a:t>
            </a:r>
            <a:r>
              <a:rPr lang="ru-RU" sz="2800" u="sng" dirty="0" err="1" smtClean="0"/>
              <a:t>Медиацентр</a:t>
            </a:r>
            <a:r>
              <a:rPr lang="ru-RU" sz="2800" u="sng" dirty="0" smtClean="0"/>
              <a:t>», 11-14 лет, </a:t>
            </a:r>
            <a:r>
              <a:rPr lang="ru-RU" sz="2800" u="sng" dirty="0" err="1"/>
              <a:t>П</a:t>
            </a:r>
            <a:r>
              <a:rPr lang="ru-RU" sz="2800" u="sng" dirty="0" err="1" smtClean="0"/>
              <a:t>атраков</a:t>
            </a:r>
            <a:r>
              <a:rPr lang="ru-RU" sz="2800" u="sng" dirty="0" smtClean="0"/>
              <a:t> С.В.</a:t>
            </a:r>
          </a:p>
          <a:p>
            <a:pPr marL="285750" indent="-285750">
              <a:buFontTx/>
              <a:buChar char="-"/>
            </a:pPr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ДЮСШ «Лесохимик» - баскетбол</a:t>
            </a:r>
            <a:endParaRPr lang="ru-RU" sz="2800" dirty="0"/>
          </a:p>
          <a:p>
            <a:pPr marL="285750" indent="-285750"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2895600" y="304800"/>
            <a:ext cx="6704013" cy="1187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>
                <a:solidFill>
                  <a:srgbClr val="2F5597"/>
                </a:solidFill>
                <a:latin typeface="Calibri Light"/>
              </a:rPr>
              <a:t>Дополнительное образование https://р38.навигатор.дети/</a:t>
            </a:r>
            <a:endParaRPr lang="ru-RU" sz="3600" spc="-1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17762" name="Рисунок 372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1728788"/>
            <a:ext cx="104965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" name="TextShape 2"/>
          <p:cNvSpPr txBox="1"/>
          <p:nvPr/>
        </p:nvSpPr>
        <p:spPr>
          <a:xfrm>
            <a:off x="4635500" y="3276600"/>
            <a:ext cx="3036888" cy="8207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spc="-1">
                <a:solidFill>
                  <a:prstClr val="black"/>
                </a:solidFill>
                <a:latin typeface="Times New Roman"/>
              </a:rPr>
              <a:t>https://р38.навигатор.дети/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3600" y="188448"/>
            <a:ext cx="8632537" cy="1441193"/>
          </a:xfrm>
        </p:spPr>
        <p:txBody>
          <a:bodyPr/>
          <a:lstStyle/>
          <a:p>
            <a:pPr algn="ctr"/>
            <a:r>
              <a:rPr lang="ru-RU" sz="2800" dirty="0" smtClean="0"/>
              <a:t>Приглашаем принять очное участие в проекте </a:t>
            </a:r>
            <a:r>
              <a:rPr lang="ru-RU" sz="2800" b="1" i="1" dirty="0" smtClean="0">
                <a:solidFill>
                  <a:srgbClr val="C00000"/>
                </a:solidFill>
              </a:rPr>
              <a:t>«Код будущего»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на базе нашей школы.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65" y="188448"/>
            <a:ext cx="2599267" cy="259926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93535" y="1721717"/>
            <a:ext cx="8602132" cy="395277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ysClr val="windowText" lastClr="000000"/>
                </a:solidFill>
              </a:rPr>
              <a:t>На </a:t>
            </a:r>
            <a:r>
              <a:rPr lang="ru-RU" sz="2400" kern="0" dirty="0" err="1" smtClean="0">
                <a:solidFill>
                  <a:sysClr val="windowText" lastClr="000000"/>
                </a:solidFill>
              </a:rPr>
              <a:t>Госуслугах</a:t>
            </a:r>
            <a:r>
              <a:rPr lang="ru-RU" sz="2400" kern="0" dirty="0" smtClean="0">
                <a:solidFill>
                  <a:sysClr val="windowText" lastClr="000000"/>
                </a:solidFill>
              </a:rPr>
              <a:t> стартовала запись школьников 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8—11 классов</a:t>
            </a:r>
            <a:r>
              <a:rPr lang="ru-RU" sz="2400" kern="0" dirty="0" smtClean="0">
                <a:solidFill>
                  <a:sysClr val="windowText" lastClr="000000"/>
                </a:solidFill>
              </a:rPr>
              <a:t> на 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бесплатные курсы </a:t>
            </a:r>
            <a:r>
              <a:rPr lang="ru-RU" sz="2400" kern="0" dirty="0" smtClean="0">
                <a:solidFill>
                  <a:sysClr val="windowText" lastClr="000000"/>
                </a:solidFill>
              </a:rPr>
              <a:t>программирования от международной школы "</a:t>
            </a:r>
            <a:r>
              <a:rPr lang="ru-RU" sz="2400" kern="0" dirty="0" err="1" smtClean="0">
                <a:solidFill>
                  <a:sysClr val="windowText" lastClr="000000"/>
                </a:solidFill>
              </a:rPr>
              <a:t>Алгоритмика</a:t>
            </a:r>
            <a:r>
              <a:rPr lang="ru-RU" sz="2400" kern="0" dirty="0" smtClean="0">
                <a:solidFill>
                  <a:sysClr val="windowText" lastClr="000000"/>
                </a:solidFill>
              </a:rPr>
              <a:t>".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2400" kern="0" dirty="0" smtClean="0">
                <a:solidFill>
                  <a:sysClr val="windowText" lastClr="000000"/>
                </a:solidFill>
              </a:rPr>
            </a:br>
            <a:r>
              <a:rPr lang="ru-RU" sz="2400" kern="0" dirty="0" smtClean="0">
                <a:solidFill>
                  <a:sysClr val="windowText" lastClr="000000"/>
                </a:solidFill>
              </a:rPr>
              <a:t>Курсы станут дополнением к базовой школьной программе по математике и информатике и позволят освоить первую ИТ-специальность еще в школе.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2400" kern="0" dirty="0" smtClean="0">
                <a:solidFill>
                  <a:sysClr val="windowText" lastClr="000000"/>
                </a:solidFill>
              </a:rPr>
            </a:br>
            <a:r>
              <a:rPr lang="ru-RU" sz="2400" kern="0" dirty="0" smtClean="0">
                <a:solidFill>
                  <a:sysClr val="windowText" lastClr="000000"/>
                </a:solidFill>
              </a:rPr>
              <a:t>По итогам проекта выдается 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сертификат Федерального проекта</a:t>
            </a:r>
            <a:r>
              <a:rPr lang="ru-RU" sz="2400" kern="0" dirty="0" smtClean="0">
                <a:solidFill>
                  <a:sysClr val="windowText" lastClr="000000"/>
                </a:solidFill>
              </a:rPr>
              <a:t>, дополнительные </a:t>
            </a:r>
            <a:r>
              <a:rPr lang="ru-RU" sz="2400" b="1" i="1" kern="0" dirty="0" smtClean="0">
                <a:solidFill>
                  <a:sysClr val="windowText" lastClr="000000"/>
                </a:solidFill>
              </a:rPr>
              <a:t>баллы к ЕГЭ по информатике</a:t>
            </a:r>
            <a:r>
              <a:rPr lang="ru-RU" sz="24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2000" kern="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665" y="5766570"/>
            <a:ext cx="11562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0" dirty="0">
                <a:solidFill>
                  <a:srgbClr val="0070C0"/>
                </a:solidFill>
              </a:rPr>
              <a:t>За подробностями можно </a:t>
            </a:r>
            <a:r>
              <a:rPr lang="ru-RU" sz="2400" kern="0" dirty="0" smtClean="0">
                <a:solidFill>
                  <a:srgbClr val="0070C0"/>
                </a:solidFill>
              </a:rPr>
              <a:t>обратиться к </a:t>
            </a:r>
            <a:r>
              <a:rPr lang="ru-RU" sz="2400" kern="0" dirty="0">
                <a:solidFill>
                  <a:srgbClr val="0070C0"/>
                </a:solidFill>
              </a:rPr>
              <a:t>Андрееву Василию </a:t>
            </a:r>
            <a:r>
              <a:rPr lang="ru-RU" sz="2400" kern="0" dirty="0" smtClean="0">
                <a:solidFill>
                  <a:srgbClr val="0070C0"/>
                </a:solidFill>
              </a:rPr>
              <a:t>Владимировичу.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rgbClr val="0070C0"/>
                </a:solidFill>
              </a:rPr>
              <a:t>Кабинет № </a:t>
            </a:r>
            <a:r>
              <a:rPr lang="ru-RU" sz="2400" kern="0" dirty="0">
                <a:solidFill>
                  <a:srgbClr val="0070C0"/>
                </a:solidFill>
              </a:rPr>
              <a:t>206 .</a:t>
            </a:r>
          </a:p>
        </p:txBody>
      </p:sp>
    </p:spTree>
    <p:extLst>
      <p:ext uri="{BB962C8B-B14F-4D97-AF65-F5344CB8AC3E}">
        <p14:creationId xmlns:p14="http://schemas.microsoft.com/office/powerpoint/2010/main" val="3597618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914400" y="2130120"/>
            <a:ext cx="1036296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spc="-1" dirty="0">
                <a:solidFill>
                  <a:srgbClr val="333399"/>
                </a:solidFill>
              </a:rPr>
              <a:t>Социально-психологическое тестирования обучающихся в образовательных организациях, расположенных на территории Иркутской области 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3600" spc="-1" dirty="0">
                <a:solidFill>
                  <a:srgbClr val="333399"/>
                </a:solidFill>
              </a:rPr>
              <a:t>в 2023-2024 </a:t>
            </a:r>
            <a:r>
              <a:rPr lang="ru-RU" sz="3600" spc="-1" dirty="0" err="1">
                <a:solidFill>
                  <a:srgbClr val="333399"/>
                </a:solidFill>
              </a:rPr>
              <a:t>уч.году</a:t>
            </a:r>
            <a:r>
              <a:rPr lang="ru-RU" sz="3600" spc="-1" dirty="0">
                <a:solidFill>
                  <a:srgbClr val="000000"/>
                </a:solidFill>
              </a:rPr>
              <a:t> </a:t>
            </a:r>
            <a:endParaRPr lang="ru-RU" sz="3600" spc="-1" dirty="0">
              <a:solidFill>
                <a:prstClr val="black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23722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3547533"/>
            <a:ext cx="10548987" cy="2223600"/>
          </a:xfrm>
        </p:spPr>
        <p:txBody>
          <a:bodyPr/>
          <a:lstStyle/>
          <a:p>
            <a:r>
              <a:rPr lang="ru-RU" sz="2400" spc="-1" dirty="0">
                <a:solidFill>
                  <a:srgbClr val="002060"/>
                </a:solidFill>
              </a:rPr>
              <a:t>Федеральный закон от 8 января 1998 г. № 3-ФЗ «О наркотических средствах  и психотропных веществах». </a:t>
            </a:r>
          </a:p>
          <a:p>
            <a:pPr marL="0" indent="0">
              <a:buNone/>
            </a:pPr>
            <a:r>
              <a:rPr lang="ru-RU" sz="2400" spc="-1" dirty="0">
                <a:solidFill>
                  <a:srgbClr val="000000"/>
                </a:solidFill>
              </a:rPr>
              <a:t>(статья 53.4. Раннее выявление незаконного потребления наркотических средств и психотропных веществ.</a:t>
            </a:r>
          </a:p>
          <a:p>
            <a:r>
              <a:rPr lang="ru-RU" sz="2400" spc="-1" dirty="0">
                <a:solidFill>
                  <a:srgbClr val="002060"/>
                </a:solidFill>
              </a:rPr>
              <a:t>Федеральный закон от 24 июня 1999 г. № 120-ФЗ «Об основах системы профилактики безнадзорности  и правонарушений несовершеннолетних».</a:t>
            </a:r>
          </a:p>
          <a:p>
            <a:r>
              <a:rPr lang="ru-RU" sz="2400" spc="-1" dirty="0">
                <a:solidFill>
                  <a:srgbClr val="002060"/>
                </a:solidFill>
              </a:rPr>
              <a:t>Федеральный закон от 29 декабря 2012 г. № 273-ФЗ «Об образовании  в Российской Федерации».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67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609480" y="731520"/>
            <a:ext cx="10972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spc="-1">
                <a:solidFill>
                  <a:srgbClr val="002060"/>
                </a:solidFill>
              </a:rPr>
              <a:t>Основными задачами социально-психологического тестирования являются:</a:t>
            </a:r>
            <a:endParaRPr lang="ru-RU" sz="3600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spc="-1" dirty="0">
                <a:solidFill>
                  <a:srgbClr val="000000"/>
                </a:solidFill>
              </a:rPr>
              <a:t>выявление у обучающихся психологических факторов риска с целью их последующей психологической коррекции;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spc="-1" dirty="0">
                <a:solidFill>
                  <a:srgbClr val="000000"/>
                </a:solidFill>
              </a:rPr>
              <a:t>организация адресной и системной работы с обучающимися образовательной организации, направленной на профилактику вовлечения в потребление наркотических средств и психотропных веществ.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algn="ctr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tabLst>
                <a:tab pos="0" algn="l"/>
              </a:tabLst>
            </a:pPr>
            <a:r>
              <a:rPr lang="ru-RU" sz="2800" i="1" spc="-1" dirty="0">
                <a:solidFill>
                  <a:srgbClr val="A50021"/>
                </a:solidFill>
              </a:rPr>
              <a:t>Полученные результаты СПТ носят</a:t>
            </a:r>
            <a:r>
              <a:rPr lang="ru-RU" sz="2800" spc="-1" dirty="0">
                <a:solidFill>
                  <a:srgbClr val="000000"/>
                </a:solidFill>
              </a:rPr>
              <a:t> </a:t>
            </a:r>
            <a:r>
              <a:rPr lang="ru-RU" sz="2800" i="1" spc="-1" dirty="0">
                <a:solidFill>
                  <a:srgbClr val="A50021"/>
                </a:solidFill>
              </a:rPr>
              <a:t>прогностический, вероятностный характер</a:t>
            </a:r>
            <a:r>
              <a:rPr lang="ru-RU" sz="2800" spc="-1" dirty="0">
                <a:solidFill>
                  <a:srgbClr val="000000"/>
                </a:solidFill>
              </a:rPr>
              <a:t>. 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017773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609480" y="731520"/>
            <a:ext cx="109724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spc="-1">
                <a:solidFill>
                  <a:srgbClr val="002060"/>
                </a:solidFill>
              </a:rPr>
              <a:t>В рамках проведения СПТ будут соблюдены ряд условий:</a:t>
            </a:r>
            <a:r>
              <a:rPr>
                <a:solidFill>
                  <a:prstClr val="black"/>
                </a:solidFill>
              </a:rPr>
              <a:t/>
            </a:r>
            <a:br>
              <a:rPr>
                <a:solidFill>
                  <a:prstClr val="black"/>
                </a:solidFill>
              </a:rPr>
            </a:br>
            <a:endParaRPr lang="ru-RU" sz="3600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spc="-1" dirty="0">
                <a:solidFill>
                  <a:srgbClr val="A50021"/>
                </a:solidFill>
              </a:rPr>
              <a:t>кодирование персональных данных в ОО</a:t>
            </a:r>
            <a:r>
              <a:rPr lang="ru-RU" sz="2800" spc="-1" dirty="0">
                <a:solidFill>
                  <a:srgbClr val="000000"/>
                </a:solidFill>
              </a:rPr>
              <a:t> при организации и проведении СПТ (диагностических процедур);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spc="-1" dirty="0">
                <a:solidFill>
                  <a:srgbClr val="000000"/>
                </a:solidFill>
              </a:rPr>
              <a:t>каждый респондент, принимающий участие в тестировании, </a:t>
            </a:r>
            <a:r>
              <a:rPr lang="ru-RU" sz="2800" i="1" spc="-1" dirty="0">
                <a:solidFill>
                  <a:srgbClr val="A50021"/>
                </a:solidFill>
              </a:rPr>
              <a:t>имеет индивидуальный код участника</a:t>
            </a:r>
            <a:r>
              <a:rPr lang="ru-RU" sz="2800" spc="-1" dirty="0">
                <a:solidFill>
                  <a:srgbClr val="000000"/>
                </a:solidFill>
              </a:rPr>
              <a:t>, который делает невозможным персонификацию данных;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spc="-1" dirty="0">
                <a:solidFill>
                  <a:srgbClr val="A50021"/>
                </a:solidFill>
              </a:rPr>
              <a:t>список индивидуальных кодов</a:t>
            </a:r>
            <a:r>
              <a:rPr lang="ru-RU" sz="2800" spc="-1" dirty="0">
                <a:solidFill>
                  <a:srgbClr val="000000"/>
                </a:solidFill>
              </a:rPr>
              <a:t> и соответствующих им фамилий составляется в одном экземпляре и </a:t>
            </a:r>
            <a:r>
              <a:rPr lang="ru-RU" sz="2800" i="1" spc="-1" dirty="0">
                <a:solidFill>
                  <a:srgbClr val="A50021"/>
                </a:solidFill>
              </a:rPr>
              <a:t>хранится в учебном заведении у ответственного за тестирование в соответствии с законом «О персональных данных»;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spc="-1" dirty="0">
                <a:solidFill>
                  <a:srgbClr val="000000"/>
                </a:solidFill>
              </a:rPr>
              <a:t> </a:t>
            </a:r>
            <a:r>
              <a:rPr lang="ru-RU" sz="2800" i="1" spc="-1" dirty="0">
                <a:solidFill>
                  <a:srgbClr val="A50021"/>
                </a:solidFill>
              </a:rPr>
              <a:t>контроль со стороны администрации ОО</a:t>
            </a:r>
            <a:r>
              <a:rPr lang="ru-RU" sz="2800" spc="-1" dirty="0">
                <a:solidFill>
                  <a:srgbClr val="000000"/>
                </a:solidFill>
              </a:rPr>
              <a:t> по работе с конфиденциальной информацией.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62263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42358" y="787930"/>
          <a:ext cx="7199014" cy="59202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32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выпускников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220 баллов и выше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190-219 баллов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8" marR="68578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МБОУ «СОШ № 1»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МБОУ «СОШ №2»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5»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7»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МБОУ «СОШ № 8»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МАОУ СОШ № 9</a:t>
                      </a: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11»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12»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13»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14»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МБОУ «СОШ № 15»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МБОУ «СОШ № 17»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«НОК»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«Гимназия»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ИТОГО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442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6425" name="TextBox 1"/>
          <p:cNvSpPr txBox="1">
            <a:spLocks noChangeArrowheads="1"/>
          </p:cNvSpPr>
          <p:nvPr/>
        </p:nvSpPr>
        <p:spPr bwMode="auto">
          <a:xfrm>
            <a:off x="94720" y="194734"/>
            <a:ext cx="119956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Количество выпускников, набравших от 190 баллов и выше по  3 предметам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426" name="TextBox 3"/>
          <p:cNvSpPr txBox="1">
            <a:spLocks noChangeArrowheads="1"/>
          </p:cNvSpPr>
          <p:nvPr/>
        </p:nvSpPr>
        <p:spPr bwMode="auto">
          <a:xfrm>
            <a:off x="7941733" y="1376363"/>
            <a:ext cx="407246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i="1" dirty="0">
                <a:latin typeface="Calibri" pitchFamily="34" charset="0"/>
              </a:rPr>
              <a:t>190 баллов и выше по сумме</a:t>
            </a:r>
          </a:p>
          <a:p>
            <a:r>
              <a:rPr lang="ru-RU" altLang="ru-RU" sz="2000" b="1" i="1" dirty="0">
                <a:latin typeface="Calibri" pitchFamily="34" charset="0"/>
              </a:rPr>
              <a:t>трех экзаменов: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Calibri" pitchFamily="34" charset="0"/>
              </a:rPr>
              <a:t> гимназия – 65 %</a:t>
            </a:r>
          </a:p>
          <a:p>
            <a:pPr>
              <a:buFontTx/>
              <a:buChar char="-"/>
            </a:pPr>
            <a:r>
              <a:rPr lang="ru-RU" altLang="ru-RU" sz="2400" dirty="0">
                <a:solidFill>
                  <a:srgbClr val="C00000"/>
                </a:solidFill>
                <a:latin typeface="Calibri" pitchFamily="34" charset="0"/>
              </a:rPr>
              <a:t>школа 9 – 54 % </a:t>
            </a:r>
            <a:r>
              <a:rPr lang="ru-RU" altLang="ru-RU" sz="2400" dirty="0">
                <a:solidFill>
                  <a:srgbClr val="002060"/>
                </a:solidFill>
                <a:latin typeface="Calibri" pitchFamily="34" charset="0"/>
              </a:rPr>
              <a:t>(56% - 2022 г.)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Calibri" pitchFamily="34" charset="0"/>
              </a:rPr>
              <a:t>школа 8 -  50 %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Calibri" pitchFamily="34" charset="0"/>
              </a:rPr>
              <a:t>НОК – 50 %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Calibri" pitchFamily="34" charset="0"/>
              </a:rPr>
              <a:t>школа 11 – 51 %</a:t>
            </a:r>
          </a:p>
          <a:p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27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609600" y="274638"/>
            <a:ext cx="10972800" cy="6228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spc="-1" dirty="0">
                <a:solidFill>
                  <a:srgbClr val="002060"/>
                </a:solidFill>
              </a:rPr>
              <a:t>С какого возраста проводится СПТ?</a:t>
            </a:r>
            <a:endParaRPr lang="ru-RU" sz="3600" spc="-1" dirty="0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541" name="CustomShape 2"/>
          <p:cNvSpPr/>
          <p:nvPr/>
        </p:nvSpPr>
        <p:spPr>
          <a:xfrm>
            <a:off x="423333" y="968819"/>
            <a:ext cx="10972800" cy="470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spc="-1" dirty="0">
                <a:solidFill>
                  <a:srgbClr val="C00000"/>
                </a:solidFill>
              </a:rPr>
              <a:t>С 13 лет (7 класс)  </a:t>
            </a:r>
            <a:r>
              <a:rPr lang="ru-RU" sz="2800" spc="-1" dirty="0">
                <a:solidFill>
                  <a:srgbClr val="000000"/>
                </a:solidFill>
              </a:rPr>
              <a:t>- при наличии письменного добровольного информированного согласия одного из родителей (законного представителя).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800" i="1" spc="-1" dirty="0">
                <a:solidFill>
                  <a:srgbClr val="A50021"/>
                </a:solidFill>
              </a:rPr>
              <a:t>	Если ребенок обучается в 7 классе, но не достиг возраста 13 лет, он также может стать участником СПТ при наличии письменного добровольного информированного согласия одного из родителей.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ru-RU" sz="28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spc="-1" dirty="0">
                <a:solidFill>
                  <a:srgbClr val="C00000"/>
                </a:solidFill>
              </a:rPr>
              <a:t>С 15 лет </a:t>
            </a:r>
            <a:r>
              <a:rPr lang="ru-RU" sz="2800" spc="-1" dirty="0">
                <a:solidFill>
                  <a:srgbClr val="000000"/>
                </a:solidFill>
              </a:rPr>
              <a:t>-  при наличии письменного добровольного информированного согласия самого ребенка. </a:t>
            </a:r>
            <a:endParaRPr lang="ru-RU" sz="2800" spc="-1" dirty="0">
              <a:solidFill>
                <a:prstClr val="black"/>
              </a:solidFill>
              <a:latin typeface="XO Oriel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343" y="4754264"/>
            <a:ext cx="3412902" cy="2103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330" y="4801015"/>
            <a:ext cx="3877849" cy="1932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spc="-1">
                <a:solidFill>
                  <a:srgbClr val="002060"/>
                </a:solidFill>
              </a:rPr>
              <a:t>Единая методика СПТ включает:</a:t>
            </a:r>
            <a:endParaRPr lang="ru-RU" sz="3600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304800" y="1600200"/>
            <a:ext cx="11684000" cy="4525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360" fontAlgn="auto">
              <a:spcBef>
                <a:spcPts val="799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spc="-1" dirty="0">
                <a:solidFill>
                  <a:srgbClr val="A50021"/>
                </a:solidFill>
              </a:rPr>
              <a:t>для 7-9 классов</a:t>
            </a:r>
            <a:r>
              <a:rPr lang="ru-RU" sz="3200" spc="-1" dirty="0">
                <a:solidFill>
                  <a:srgbClr val="000000"/>
                </a:solidFill>
              </a:rPr>
              <a:t> – </a:t>
            </a:r>
            <a:r>
              <a:rPr lang="ru-RU" sz="3200" spc="-1" dirty="0" smtClean="0">
                <a:solidFill>
                  <a:srgbClr val="000000"/>
                </a:solidFill>
              </a:rPr>
              <a:t>130 </a:t>
            </a:r>
            <a:r>
              <a:rPr lang="ru-RU" sz="3200" spc="-1" dirty="0">
                <a:solidFill>
                  <a:srgbClr val="000000"/>
                </a:solidFill>
              </a:rPr>
              <a:t>вопросов;</a:t>
            </a:r>
            <a:endParaRPr lang="ru-RU" sz="32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spcBef>
                <a:spcPts val="799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spc="-1" dirty="0">
                <a:solidFill>
                  <a:srgbClr val="A50021"/>
                </a:solidFill>
              </a:rPr>
              <a:t>для 10-11 классов</a:t>
            </a:r>
            <a:r>
              <a:rPr lang="ru-RU" sz="3200" spc="-1" dirty="0">
                <a:solidFill>
                  <a:srgbClr val="000000"/>
                </a:solidFill>
              </a:rPr>
              <a:t> – </a:t>
            </a:r>
            <a:r>
              <a:rPr lang="ru-RU" sz="3200" spc="-1" dirty="0" smtClean="0">
                <a:solidFill>
                  <a:srgbClr val="000000"/>
                </a:solidFill>
              </a:rPr>
              <a:t>170 </a:t>
            </a:r>
            <a:r>
              <a:rPr lang="ru-RU" sz="3200" spc="-1" dirty="0">
                <a:solidFill>
                  <a:srgbClr val="000000"/>
                </a:solidFill>
              </a:rPr>
              <a:t>вопросов.</a:t>
            </a:r>
            <a:endParaRPr lang="ru-RU" sz="3200" spc="-1" dirty="0">
              <a:solidFill>
                <a:prstClr val="black"/>
              </a:solidFill>
              <a:latin typeface="XO Oriel"/>
            </a:endParaRPr>
          </a:p>
          <a:p>
            <a:pPr marL="342720" indent="-342360" algn="ctr" fontAlgn="auto">
              <a:spcBef>
                <a:spcPts val="799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ru-RU" sz="3200" spc="-1" dirty="0">
              <a:solidFill>
                <a:prstClr val="black"/>
              </a:solidFill>
              <a:latin typeface="XO Oriel"/>
            </a:endParaRPr>
          </a:p>
          <a:p>
            <a:pPr marL="342720" indent="-342360" algn="ctr" fontAlgn="auto">
              <a:spcBef>
                <a:spcPts val="799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3200" spc="-1" dirty="0" smtClean="0">
                <a:solidFill>
                  <a:srgbClr val="000000"/>
                </a:solidFill>
              </a:rPr>
              <a:t>Время </a:t>
            </a:r>
            <a:r>
              <a:rPr lang="ru-RU" sz="3200" spc="-1" dirty="0">
                <a:solidFill>
                  <a:srgbClr val="000000"/>
                </a:solidFill>
              </a:rPr>
              <a:t>проведения: </a:t>
            </a:r>
            <a:r>
              <a:rPr lang="ru-RU" sz="3200" spc="-1" dirty="0">
                <a:solidFill>
                  <a:srgbClr val="A50021"/>
                </a:solidFill>
              </a:rPr>
              <a:t>40-45 минут.</a:t>
            </a:r>
            <a:endParaRPr lang="ru-RU" sz="3200" spc="-1" dirty="0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spcBef>
                <a:spcPts val="774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3100" spc="-1" dirty="0" smtClean="0">
                <a:solidFill>
                  <a:srgbClr val="000000"/>
                </a:solidFill>
              </a:rPr>
              <a:t>     Сроки </a:t>
            </a:r>
            <a:r>
              <a:rPr lang="ru-RU" sz="3100" spc="-1" dirty="0">
                <a:solidFill>
                  <a:srgbClr val="000000"/>
                </a:solidFill>
              </a:rPr>
              <a:t>проведения: </a:t>
            </a:r>
            <a:r>
              <a:rPr lang="ru-RU" sz="3100" spc="-1" dirty="0" smtClean="0">
                <a:solidFill>
                  <a:srgbClr val="C00000"/>
                </a:solidFill>
              </a:rPr>
              <a:t>2-15 </a:t>
            </a:r>
            <a:r>
              <a:rPr lang="ru-RU" sz="3100" spc="-1" dirty="0">
                <a:solidFill>
                  <a:srgbClr val="C00000"/>
                </a:solidFill>
              </a:rPr>
              <a:t>октября </a:t>
            </a:r>
            <a:r>
              <a:rPr lang="ru-RU" sz="3100" spc="-1" dirty="0" smtClean="0">
                <a:solidFill>
                  <a:srgbClr val="C00000"/>
                </a:solidFill>
              </a:rPr>
              <a:t>2023г</a:t>
            </a:r>
            <a:r>
              <a:rPr lang="ru-RU" sz="3100" spc="-1" dirty="0">
                <a:solidFill>
                  <a:srgbClr val="C00000"/>
                </a:solidFill>
              </a:rPr>
              <a:t>.</a:t>
            </a:r>
            <a:endParaRPr lang="ru-RU" sz="3100" spc="-1" dirty="0">
              <a:solidFill>
                <a:srgbClr val="C00000"/>
              </a:solidFill>
              <a:latin typeface="XO Oriel"/>
            </a:endParaRP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spc="-1">
                <a:solidFill>
                  <a:srgbClr val="002060"/>
                </a:solidFill>
              </a:rPr>
              <a:t>Нужно ли тестирование Вам, Вашей семье?</a:t>
            </a:r>
            <a:endParaRPr lang="ru-RU" sz="3600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360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">
                <a:solidFill>
                  <a:srgbClr val="A50021"/>
                </a:solidFill>
              </a:rPr>
              <a:t>ДА</a:t>
            </a:r>
            <a:r>
              <a:rPr lang="ru-RU" sz="2400" spc="-1">
                <a:solidFill>
                  <a:srgbClr val="000000"/>
                </a:solidFill>
              </a:rPr>
              <a:t> – если Вы понимаете значимость проблемы и необходимость активных действий по предотвращению вовлечения ваших детей в наркопотребление.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">
                <a:solidFill>
                  <a:srgbClr val="A50021"/>
                </a:solidFill>
              </a:rPr>
              <a:t>ДА</a:t>
            </a:r>
            <a:r>
              <a:rPr lang="ru-RU" sz="2400" spc="-1">
                <a:solidFill>
                  <a:srgbClr val="000000"/>
                </a:solidFill>
              </a:rPr>
              <a:t> - если вы испытываете чувство озабоченности или беспокойства в отношении своего ребенка.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">
                <a:solidFill>
                  <a:srgbClr val="A50021"/>
                </a:solidFill>
              </a:rPr>
              <a:t>ДА</a:t>
            </a:r>
            <a:r>
              <a:rPr lang="ru-RU" sz="2400" spc="-1">
                <a:solidFill>
                  <a:srgbClr val="333399"/>
                </a:solidFill>
              </a:rPr>
              <a:t> </a:t>
            </a:r>
            <a:r>
              <a:rPr lang="ru-RU" sz="2400" spc="-1">
                <a:solidFill>
                  <a:srgbClr val="000000"/>
                </a:solidFill>
              </a:rPr>
              <a:t>- если Вы активны и приветствуете профилактические меры в интересах Ваших детей!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algn="ctr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algn="ctr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400" b="1" spc="-1">
                <a:solidFill>
                  <a:srgbClr val="A50021"/>
                </a:solidFill>
              </a:rPr>
              <a:t>Помните: проблему легче предотвратить, чем справиться с ней!!!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algn="ctr" fontAlgn="auto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400" b="1" spc="-1">
                <a:solidFill>
                  <a:srgbClr val="A50021"/>
                </a:solidFill>
              </a:rPr>
              <a:t>Сделайте выбор в пользу своего ребенка!!!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609600" y="549275"/>
            <a:ext cx="10972800" cy="158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500" spc="-1">
                <a:solidFill>
                  <a:srgbClr val="002060"/>
                </a:solidFill>
              </a:rPr>
              <a:t>В случае, если ребенок имеет опыт наркопотребления, но еще не является зависимым можно обратится за помощью:</a:t>
            </a:r>
            <a:r>
              <a:rPr>
                <a:solidFill>
                  <a:prstClr val="black"/>
                </a:solidFill>
              </a:rPr>
              <a:t/>
            </a:r>
            <a:br>
              <a:rPr>
                <a:solidFill>
                  <a:prstClr val="black"/>
                </a:solidFill>
              </a:rPr>
            </a:br>
            <a:endParaRPr lang="ru-RU" sz="3500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609600" y="2133600"/>
            <a:ext cx="10972800" cy="3992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A50021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">
                <a:solidFill>
                  <a:srgbClr val="A50021"/>
                </a:solidFill>
              </a:rPr>
              <a:t>Адрес ГКУ «Центр профилактики, реабилитации и коррекции» 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400" spc="-1">
                <a:solidFill>
                  <a:srgbClr val="000000"/>
                </a:solidFill>
              </a:rPr>
              <a:t>	664013, г.Иркутск, ул.П.Красильникова, 54А. телефоны для предварительной записи: 8(3952) 47-82-74, 47-83-27.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">
                <a:solidFill>
                  <a:srgbClr val="000000"/>
                </a:solidFill>
              </a:rPr>
              <a:t>г.Усть-Илимск и Усть-Илимский район - </a:t>
            </a:r>
            <a:r>
              <a:rPr lang="ru-RU" sz="2400" spc="-1">
                <a:solidFill>
                  <a:srgbClr val="A50021"/>
                </a:solidFill>
              </a:rPr>
              <a:t>Баюкова Елена Александровна (Областное государственное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школа VIII вида г. Усть-Илимска),</a:t>
            </a:r>
            <a:r>
              <a:rPr lang="ru-RU" sz="2400" spc="-1">
                <a:solidFill>
                  <a:srgbClr val="000000"/>
                </a:solidFill>
              </a:rPr>
              <a:t> электронный адрес: </a:t>
            </a:r>
            <a:r>
              <a:rPr lang="ru-RU" sz="2400" u="sng" spc="-1">
                <a:solidFill>
                  <a:srgbClr val="0563C1"/>
                </a:solidFill>
                <a:hlinkClick r:id="rId2"/>
              </a:rPr>
              <a:t>86873@mail.ru</a:t>
            </a:r>
            <a:r>
              <a:rPr lang="ru-RU" sz="2400" spc="-1">
                <a:solidFill>
                  <a:srgbClr val="000000"/>
                </a:solidFill>
              </a:rPr>
              <a:t>, адрес структурного подразделения: 666681, Иркутская обл., г. Усть-Илимск, ул. Мечтателей, д.31.</a:t>
            </a: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ru-RU" sz="2400" spc="-1">
              <a:solidFill>
                <a:prstClr val="black"/>
              </a:solidFill>
              <a:latin typeface="XO Oriel"/>
            </a:endParaRPr>
          </a:p>
          <a:p>
            <a:pPr marL="342720" indent="-342360" fontAlgn="auto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ru-RU" sz="2400" spc="-1">
              <a:solidFill>
                <a:prstClr val="black"/>
              </a:solidFill>
              <a:latin typeface="XO Oriel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rgbClr val="C00000"/>
                </a:solidFill>
                <a:latin typeface="Times New Roman" pitchFamily="18" charset="0"/>
              </a:rPr>
              <a:t>Об ответственности родителей</a:t>
            </a:r>
          </a:p>
        </p:txBody>
      </p:sp>
      <p:sp>
        <p:nvSpPr>
          <p:cNvPr id="138242" name="Rectangle 3"/>
          <p:cNvSpPr>
            <a:spLocks noGrp="1"/>
          </p:cNvSpPr>
          <p:nvPr>
            <p:ph type="body" idx="4294967295"/>
          </p:nvPr>
        </p:nvSpPr>
        <p:spPr>
          <a:xfrm>
            <a:off x="485775" y="990600"/>
            <a:ext cx="11153775" cy="5867400"/>
          </a:xfrm>
        </p:spPr>
        <p:txBody>
          <a:bodyPr/>
          <a:lstStyle/>
          <a:p>
            <a:pPr marL="182563" indent="-1825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</a:rPr>
              <a:t>!!!</a:t>
            </a:r>
            <a:r>
              <a:rPr lang="ru-RU" altLang="ru-RU" dirty="0">
                <a:latin typeface="Times New Roman" pitchFamily="18" charset="0"/>
              </a:rPr>
              <a:t> Обязанность родителей - сообщать в течение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3-х часов </a:t>
            </a:r>
            <a:r>
              <a:rPr lang="ru-RU" altLang="ru-RU" dirty="0">
                <a:latin typeface="Times New Roman" pitchFamily="18" charset="0"/>
              </a:rPr>
              <a:t>учителю о причинах отсутствия учащегося в школе.</a:t>
            </a:r>
          </a:p>
          <a:p>
            <a:pPr marL="182563" indent="-182563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b="1" dirty="0">
              <a:latin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b="1" dirty="0">
                <a:solidFill>
                  <a:srgbClr val="008000"/>
                </a:solidFill>
                <a:latin typeface="Times New Roman" pitchFamily="18" charset="0"/>
              </a:rPr>
              <a:t>Комендантский час:</a:t>
            </a:r>
          </a:p>
          <a:p>
            <a:pPr marL="182563" indent="-182563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</a:rPr>
              <a:t>	(с 1 апреля </a:t>
            </a:r>
            <a:r>
              <a:rPr lang="ru-RU" altLang="ru-RU" dirty="0"/>
              <a:t>по</a:t>
            </a:r>
            <a:r>
              <a:rPr lang="ru-RU" altLang="ru-RU" dirty="0">
                <a:latin typeface="Times New Roman" pitchFamily="18" charset="0"/>
              </a:rPr>
              <a:t> 30 сентября, с 23:00ч. до 06:00ч.)</a:t>
            </a:r>
            <a:endParaRPr lang="ru-RU" altLang="ru-RU" b="1" dirty="0">
              <a:latin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</a:rPr>
              <a:t>  (с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1 октября по 31 марта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с 22:00ч. до 06:00ч</a:t>
            </a:r>
            <a:r>
              <a:rPr lang="ru-RU" altLang="ru-RU" dirty="0">
                <a:latin typeface="Times New Roman" pitchFamily="18" charset="0"/>
              </a:rPr>
              <a:t>.)</a:t>
            </a:r>
          </a:p>
          <a:p>
            <a:pPr marL="182563" indent="-182563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</a:rPr>
              <a:t>Закон Иркутской области от 5.03.2010г.</a:t>
            </a:r>
            <a:r>
              <a:rPr lang="ru-RU" altLang="ru-RU" sz="2400" dirty="0">
                <a:latin typeface="Times New Roman" pitchFamily="18" charset="0"/>
              </a:rPr>
              <a:t>  </a:t>
            </a:r>
            <a:r>
              <a:rPr lang="ru-RU" altLang="ru-RU" sz="2400" b="1" dirty="0">
                <a:latin typeface="Times New Roman" pitchFamily="18" charset="0"/>
              </a:rPr>
              <a:t>№7-оз </a:t>
            </a:r>
            <a:r>
              <a:rPr lang="ru-RU" altLang="ru-RU" sz="2400" dirty="0"/>
              <a:t>«</a:t>
            </a:r>
            <a:r>
              <a:rPr lang="ru-RU" altLang="ru-RU" sz="2400" dirty="0">
                <a:latin typeface="Times New Roman" pitchFamily="18" charset="0"/>
              </a:rPr>
              <a:t>Об отдельных мерах по защите детей от факторов, негативно влияющих на их физическое, интеллектуальное, психическое, духовное и нравственное развитие, в Иркутской области</a:t>
            </a:r>
            <a:r>
              <a:rPr lang="ru-RU" altLang="ru-RU" sz="2400" dirty="0"/>
              <a:t>»</a:t>
            </a:r>
            <a:r>
              <a:rPr lang="ru-RU" altLang="ru-RU" sz="2400" dirty="0">
                <a:latin typeface="Times New Roman" pitchFamily="18" charset="0"/>
              </a:rPr>
              <a:t> (об административной ответственности)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</a:p>
          <a:p>
            <a:pPr marL="182563" indent="-182563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Закон Иркутской обл. от 8.06.2010г. № 38-оз</a:t>
            </a: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ru-RU" altLang="ru-RU" sz="2400" dirty="0"/>
              <a:t>«</a:t>
            </a:r>
            <a:r>
              <a:rPr lang="ru-RU" altLang="ru-RU" sz="2400" dirty="0">
                <a:latin typeface="Times New Roman" pitchFamily="18" charset="0"/>
              </a:rPr>
              <a:t>Об административной ответственности за неисполнение отдельных мер по защите детей от факторов, негативно влияющих на их физическое, интеллектуальное, психическое, духовное и нравственное развитие, в иркутской области</a:t>
            </a:r>
            <a:r>
              <a:rPr lang="ru-RU" altLang="ru-RU" sz="2400" dirty="0"/>
              <a:t>…»</a:t>
            </a:r>
            <a:r>
              <a:rPr lang="ru-RU" altLang="ru-RU" sz="2400" dirty="0">
                <a:latin typeface="Times New Roman" pitchFamily="18" charset="0"/>
              </a:rPr>
              <a:t> </a:t>
            </a:r>
            <a:endParaRPr lang="ru-RU" alt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673100" y="0"/>
            <a:ext cx="8229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Безопасность учащихся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330200" y="649288"/>
            <a:ext cx="8027416" cy="593439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Правила дорожного движения!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/>
              <a:t> </a:t>
            </a:r>
            <a:r>
              <a:rPr lang="ru-RU" altLang="ru-RU" sz="1900" dirty="0"/>
              <a:t>Содействовать формированию культуры безопасного поведения детей на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900" dirty="0"/>
              <a:t>   улицах и дорогах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900" dirty="0"/>
              <a:t>- Выбирать безопасный маршрут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900" dirty="0"/>
              <a:t>- Использовать светоотражающие аксессуары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900" dirty="0"/>
              <a:t> Не загромождать подъездной путь к школе!</a:t>
            </a:r>
            <a:r>
              <a:rPr lang="ru-RU" altLang="ru-RU" sz="1900" dirty="0">
                <a:latin typeface="Arial" panose="020B0604020202020204" pitchFamily="34" charset="0"/>
              </a:rPr>
              <a:t> </a:t>
            </a:r>
            <a:r>
              <a:rPr lang="ru-RU" altLang="ru-RU" sz="1900" dirty="0"/>
              <a:t>(Проезд транспорта на территорию школы не допускается, за исключением служебных)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9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Правила пожарной безопасности!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/>
              <a:t> Не оставлять без присмотра включенными в сеть электроприборы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/>
              <a:t> Прививать ребенку навыки безопасного обращения с пожароопасными приборами и средствами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/>
              <a:t> Соблюдать при введении «Особый противопожарный режим на территории Иркутской области» (период жары и засухи)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9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Информационн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ая</a:t>
            </a:r>
            <a:r>
              <a:rPr lang="ru-RU" altLang="ru-RU" dirty="0">
                <a:solidFill>
                  <a:srgbClr val="C00000"/>
                </a:solidFill>
              </a:rPr>
              <a:t> безопасност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ь</a:t>
            </a:r>
            <a:r>
              <a:rPr lang="ru-RU" altLang="ru-RU" dirty="0">
                <a:solidFill>
                  <a:srgbClr val="C00000"/>
                </a:solidFill>
              </a:rPr>
              <a:t> детей!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(Памятки для родителей и учащихся на сайте школы)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Профилактика экстремизма и терроризма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000" dirty="0"/>
              <a:t>(Памятки для родителей и учащихся на сайте школы)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Пропускной режим в школе (вход по паспортам)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u="sng" dirty="0"/>
              <a:t>Ожидание учащихся на 1 этаже школы</a:t>
            </a:r>
            <a:r>
              <a:rPr lang="ru-RU" altLang="ru-RU" sz="2000" u="sng" dirty="0" smtClean="0"/>
              <a:t>!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Профилактика </a:t>
            </a:r>
            <a:r>
              <a:rPr lang="ru-RU" altLang="ru-RU" dirty="0" err="1" smtClean="0">
                <a:solidFill>
                  <a:srgbClr val="C00000"/>
                </a:solidFill>
              </a:rPr>
              <a:t>буллинга</a:t>
            </a:r>
            <a:r>
              <a:rPr lang="ru-RU" altLang="ru-RU" dirty="0" smtClean="0"/>
              <a:t> (</a:t>
            </a:r>
            <a:r>
              <a:rPr lang="ru-RU" altLang="ru-RU" sz="1800" dirty="0" err="1"/>
              <a:t>А</a:t>
            </a:r>
            <a:r>
              <a:rPr lang="ru-RU" altLang="ru-RU" sz="1800" dirty="0" err="1" smtClean="0"/>
              <a:t>нтибуллинговый</a:t>
            </a:r>
            <a:r>
              <a:rPr lang="ru-RU" altLang="ru-RU" sz="1800" dirty="0" smtClean="0"/>
              <a:t> проект «Новое школьное </a:t>
            </a:r>
            <a:r>
              <a:rPr lang="ru-RU" altLang="ru-RU" sz="1800" smtClean="0"/>
              <a:t>пространство» на 2023-2025 годы </a:t>
            </a:r>
            <a:r>
              <a:rPr lang="ru-RU" altLang="ru-RU" sz="1800" dirty="0" smtClean="0"/>
              <a:t>)</a:t>
            </a:r>
            <a:endParaRPr lang="ru-RU" altLang="ru-RU" sz="1800" dirty="0"/>
          </a:p>
        </p:txBody>
      </p:sp>
      <p:pic>
        <p:nvPicPr>
          <p:cNvPr id="139267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067" y="418776"/>
            <a:ext cx="3998383" cy="56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8178006" y="3659188"/>
            <a:ext cx="1449388" cy="536575"/>
          </a:xfrm>
          <a:custGeom>
            <a:avLst/>
            <a:gdLst>
              <a:gd name="connsiteX0" fmla="*/ 891811 w 1448287"/>
              <a:gd name="connsiteY0" fmla="*/ 133338 h 537416"/>
              <a:gd name="connsiteX1" fmla="*/ 125692 w 1448287"/>
              <a:gd name="connsiteY1" fmla="*/ 83911 h 537416"/>
              <a:gd name="connsiteX2" fmla="*/ 2125 w 1448287"/>
              <a:gd name="connsiteY2" fmla="*/ 331046 h 537416"/>
              <a:gd name="connsiteX3" fmla="*/ 133930 w 1448287"/>
              <a:gd name="connsiteY3" fmla="*/ 504040 h 537416"/>
              <a:gd name="connsiteX4" fmla="*/ 661152 w 1448287"/>
              <a:gd name="connsiteY4" fmla="*/ 495803 h 537416"/>
              <a:gd name="connsiteX5" fmla="*/ 1435508 w 1448287"/>
              <a:gd name="connsiteY5" fmla="*/ 504040 h 537416"/>
              <a:gd name="connsiteX6" fmla="*/ 1122470 w 1448287"/>
              <a:gd name="connsiteY6" fmla="*/ 18008 h 537416"/>
              <a:gd name="connsiteX7" fmla="*/ 842384 w 1448287"/>
              <a:gd name="connsiteY7" fmla="*/ 108624 h 537416"/>
              <a:gd name="connsiteX8" fmla="*/ 891811 w 1448287"/>
              <a:gd name="connsiteY8" fmla="*/ 133338 h 53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287" h="537416">
                <a:moveTo>
                  <a:pt x="891811" y="133338"/>
                </a:moveTo>
                <a:cubicBezTo>
                  <a:pt x="772362" y="129219"/>
                  <a:pt x="273973" y="50960"/>
                  <a:pt x="125692" y="83911"/>
                </a:cubicBezTo>
                <a:cubicBezTo>
                  <a:pt x="-22589" y="116862"/>
                  <a:pt x="752" y="261025"/>
                  <a:pt x="2125" y="331046"/>
                </a:cubicBezTo>
                <a:cubicBezTo>
                  <a:pt x="3498" y="401068"/>
                  <a:pt x="24092" y="476581"/>
                  <a:pt x="133930" y="504040"/>
                </a:cubicBezTo>
                <a:cubicBezTo>
                  <a:pt x="243768" y="531500"/>
                  <a:pt x="444222" y="495803"/>
                  <a:pt x="661152" y="495803"/>
                </a:cubicBezTo>
                <a:cubicBezTo>
                  <a:pt x="878082" y="495803"/>
                  <a:pt x="1358622" y="583673"/>
                  <a:pt x="1435508" y="504040"/>
                </a:cubicBezTo>
                <a:cubicBezTo>
                  <a:pt x="1512394" y="424407"/>
                  <a:pt x="1221324" y="83911"/>
                  <a:pt x="1122470" y="18008"/>
                </a:cubicBezTo>
                <a:cubicBezTo>
                  <a:pt x="1023616" y="-47895"/>
                  <a:pt x="884946" y="86656"/>
                  <a:pt x="842384" y="108624"/>
                </a:cubicBezTo>
                <a:cubicBezTo>
                  <a:pt x="799822" y="130591"/>
                  <a:pt x="1011260" y="137457"/>
                  <a:pt x="891811" y="133338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  <a:t>Ограничение использование учениками мобильных телефонов в школах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94615" y="2307771"/>
            <a:ext cx="11202169" cy="3449562"/>
          </a:xfrm>
        </p:spPr>
        <p:txBody>
          <a:bodyPr/>
          <a:lstStyle/>
          <a:p>
            <a:endParaRPr lang="ru-RU" sz="1600" b="1" spc="-1" dirty="0">
              <a:solidFill>
                <a:srgbClr val="2F5597"/>
              </a:solidFill>
              <a:latin typeface="Calibri Light"/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   </a:t>
            </a:r>
          </a:p>
          <a:p>
            <a:r>
              <a:rPr lang="ru-RU" sz="1600" dirty="0"/>
              <a:t>	</a:t>
            </a:r>
            <a:r>
              <a:rPr lang="ru-RU" sz="1800" dirty="0"/>
              <a:t>В нашей школе на основе Методических рекомендаций об использовании устройств мобильной связи в общеобразовательных организациях (утв. </a:t>
            </a:r>
            <a:r>
              <a:rPr lang="ru-RU" sz="1800" dirty="0" err="1"/>
              <a:t>Роспотребнадзором</a:t>
            </a:r>
            <a:r>
              <a:rPr lang="ru-RU" sz="1800" dirty="0"/>
              <a:t> № МР2.4.0150-19, </a:t>
            </a:r>
            <a:r>
              <a:rPr lang="ru-RU" sz="1800" dirty="0" err="1"/>
              <a:t>Рособрнадзором</a:t>
            </a:r>
            <a:r>
              <a:rPr lang="ru-RU" sz="1800" dirty="0"/>
              <a:t> № 01-230/13-01 14.08.2019) разработано и введено в действие свое положение </a:t>
            </a:r>
            <a:r>
              <a:rPr lang="ru-RU" sz="1800" dirty="0">
                <a:hlinkClick r:id="rId2" tooltip="открыть"/>
              </a:rPr>
              <a:t>Положение о порядке использовании устройств мобильной связи</a:t>
            </a:r>
            <a:r>
              <a:rPr lang="ru-RU" sz="1800" dirty="0"/>
              <a:t> (ознакомиться с ним можно  на сайте школы).</a:t>
            </a:r>
          </a:p>
          <a:p>
            <a:endParaRPr lang="ru-RU" sz="1800" dirty="0"/>
          </a:p>
          <a:p>
            <a:r>
              <a:rPr lang="ru-RU" sz="1800" dirty="0"/>
              <a:t>   В положении отражены следующие рекомендации:</a:t>
            </a:r>
          </a:p>
          <a:p>
            <a:pPr>
              <a:buFontTx/>
              <a:buChar char="-"/>
            </a:pPr>
            <a:r>
              <a:rPr lang="ru-RU" sz="1800" dirty="0"/>
              <a:t> запретить использование учениками мобильных устройств во время учебного процесса;</a:t>
            </a:r>
          </a:p>
          <a:p>
            <a:r>
              <a:rPr lang="ru-RU" sz="1800" dirty="0"/>
              <a:t>- предусмотреть для всех участников образовательного процесса целесообразность перевода мобильных телефонов в режим "без звука" при входе в школу (в том числе с исключением использования режима вибрации</a:t>
            </a:r>
            <a:r>
              <a:rPr lang="ru-RU" sz="1600" dirty="0"/>
              <a:t>)</a:t>
            </a:r>
          </a:p>
          <a:p>
            <a:endParaRPr lang="ru-RU" sz="1600" dirty="0"/>
          </a:p>
          <a:p>
            <a:r>
              <a:rPr lang="ru-RU" sz="2000" b="1" dirty="0">
                <a:solidFill>
                  <a:srgbClr val="C00000"/>
                </a:solidFill>
              </a:rPr>
              <a:t>С 1 сентября  2022 года  </a:t>
            </a:r>
            <a:r>
              <a:rPr lang="ru-RU" sz="2000" dirty="0" err="1"/>
              <a:t>Минпросвещения</a:t>
            </a:r>
            <a:r>
              <a:rPr lang="ru-RU" sz="2000" dirty="0"/>
              <a:t> запретило использовать телефоны на уроках в школах (закреплено в новых САН </a:t>
            </a:r>
            <a:r>
              <a:rPr lang="ru-RU" sz="2000" dirty="0" err="1"/>
              <a:t>ПИНах</a:t>
            </a:r>
            <a:r>
              <a:rPr lang="ru-RU" sz="2000" dirty="0"/>
              <a:t>).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/>
              <a:t>Указанный шаг, прежде всего, вызван рисками нарушения психики и коммуникативных способностей у детей, а также их вовлечения посредством сети «Интернет» в противоправную деятельность, </a:t>
            </a:r>
            <a:r>
              <a:rPr lang="ru-RU" sz="2000" dirty="0" err="1"/>
              <a:t>аутодеструктивное</a:t>
            </a:r>
            <a:r>
              <a:rPr lang="ru-RU" sz="2000" dirty="0"/>
              <a:t> поведение. </a:t>
            </a:r>
          </a:p>
          <a:p>
            <a:endParaRPr lang="ru-RU" sz="1800" dirty="0"/>
          </a:p>
          <a:p>
            <a:r>
              <a:rPr lang="ru-RU" sz="2000" b="1" dirty="0">
                <a:solidFill>
                  <a:srgbClr val="C00000"/>
                </a:solidFill>
              </a:rPr>
              <a:t>А также! </a:t>
            </a:r>
            <a:r>
              <a:rPr lang="ru-RU" sz="2000" dirty="0" err="1"/>
              <a:t>Минпросвещения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потребовало от регионов </a:t>
            </a:r>
            <a:r>
              <a:rPr lang="ru-RU" sz="2000" b="1" dirty="0">
                <a:solidFill>
                  <a:srgbClr val="C00000"/>
                </a:solidFill>
              </a:rPr>
              <a:t>ограничить использование иностранных мессенджеров в образовательной деятельности</a:t>
            </a:r>
            <a:r>
              <a:rPr lang="ru-RU" sz="2000" dirty="0"/>
              <a:t>. Одним из таких сервисов является приложение VK Мессенджер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1272" y="5329382"/>
            <a:ext cx="11092873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</a:pPr>
            <a:endParaRPr lang="ru-RU" sz="16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621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591065" y="245977"/>
            <a:ext cx="10515600" cy="5492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Телефоны экстренных служб: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29881" y="868149"/>
            <a:ext cx="5838568" cy="1505464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</a:rPr>
              <a:t>01</a:t>
            </a:r>
            <a:r>
              <a:rPr lang="ru-RU" altLang="ru-RU" dirty="0"/>
              <a:t> (сот. </a:t>
            </a:r>
            <a:r>
              <a:rPr lang="ru-RU" altLang="ru-RU" dirty="0">
                <a:solidFill>
                  <a:srgbClr val="FF0000"/>
                </a:solidFill>
              </a:rPr>
              <a:t>101</a:t>
            </a:r>
            <a:r>
              <a:rPr lang="ru-RU" altLang="ru-RU" dirty="0"/>
              <a:t>, </a:t>
            </a:r>
            <a:r>
              <a:rPr lang="ru-RU" altLang="ru-RU" dirty="0">
                <a:solidFill>
                  <a:srgbClr val="FF0000"/>
                </a:solidFill>
              </a:rPr>
              <a:t>112</a:t>
            </a:r>
            <a:r>
              <a:rPr lang="ru-RU" altLang="ru-RU" dirty="0"/>
              <a:t>) – Пожарная охрана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</a:rPr>
              <a:t>02</a:t>
            </a:r>
            <a:r>
              <a:rPr lang="ru-RU" altLang="ru-RU" dirty="0"/>
              <a:t> (сот. </a:t>
            </a:r>
            <a:r>
              <a:rPr lang="ru-RU" altLang="ru-RU" dirty="0">
                <a:solidFill>
                  <a:srgbClr val="FF0000"/>
                </a:solidFill>
              </a:rPr>
              <a:t>102</a:t>
            </a:r>
            <a:r>
              <a:rPr lang="ru-RU" altLang="ru-RU" dirty="0"/>
              <a:t>, </a:t>
            </a:r>
            <a:r>
              <a:rPr lang="ru-RU" altLang="ru-RU" dirty="0">
                <a:solidFill>
                  <a:srgbClr val="FF0000"/>
                </a:solidFill>
              </a:rPr>
              <a:t>112</a:t>
            </a:r>
            <a:r>
              <a:rPr lang="ru-RU" altLang="ru-RU" dirty="0"/>
              <a:t>) – Полиция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</a:rPr>
              <a:t>03</a:t>
            </a:r>
            <a:r>
              <a:rPr lang="ru-RU" altLang="ru-RU" dirty="0"/>
              <a:t> (сот. </a:t>
            </a:r>
            <a:r>
              <a:rPr lang="ru-RU" altLang="ru-RU" dirty="0">
                <a:solidFill>
                  <a:srgbClr val="FF0000"/>
                </a:solidFill>
              </a:rPr>
              <a:t>103</a:t>
            </a:r>
            <a:r>
              <a:rPr lang="ru-RU" altLang="ru-RU" dirty="0"/>
              <a:t>, </a:t>
            </a:r>
            <a:r>
              <a:rPr lang="ru-RU" altLang="ru-RU" dirty="0">
                <a:solidFill>
                  <a:srgbClr val="FF0000"/>
                </a:solidFill>
              </a:rPr>
              <a:t>112</a:t>
            </a:r>
            <a:r>
              <a:rPr lang="ru-RU" altLang="ru-RU" dirty="0"/>
              <a:t>) – Скорая помощь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1595" y="2506790"/>
            <a:ext cx="4928286" cy="924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4472C4">
                    <a:lumMod val="75000"/>
                  </a:srgbClr>
                </a:solidFill>
              </a:rPr>
              <a:t>Телефоны доверия: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56669" y="2652584"/>
            <a:ext cx="7058583" cy="369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fontAlgn="auto">
              <a:spcAft>
                <a:spcPts val="0"/>
              </a:spcAft>
            </a:pPr>
            <a:r>
              <a:rPr lang="ru-RU" altLang="ru-RU" u="sng" dirty="0">
                <a:solidFill>
                  <a:srgbClr val="C00000"/>
                </a:solidFill>
              </a:rPr>
              <a:t>8-800-2000-122</a:t>
            </a:r>
            <a:r>
              <a:rPr lang="ru-RU" altLang="ru-RU" dirty="0">
                <a:solidFill>
                  <a:prstClr val="black"/>
                </a:solidFill>
              </a:rPr>
              <a:t>  - Единый общероссийский номер (бесплатный, круглосуточный)</a:t>
            </a:r>
          </a:p>
          <a:p>
            <a:pPr marL="182563" indent="-182563" fontAlgn="auto">
              <a:spcAft>
                <a:spcPts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u="sng" dirty="0">
                <a:solidFill>
                  <a:srgbClr val="C00000"/>
                </a:solidFill>
              </a:rPr>
              <a:t>89501052230</a:t>
            </a:r>
            <a:r>
              <a:rPr lang="ru-RU" altLang="ru-RU" dirty="0">
                <a:solidFill>
                  <a:prstClr val="black"/>
                </a:solidFill>
              </a:rPr>
              <a:t> -  городской номер (бесплатный, круглосуточный)</a:t>
            </a:r>
          </a:p>
          <a:p>
            <a:pPr marL="182563" indent="-182563" fontAlgn="auto">
              <a:spcAft>
                <a:spcPts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u="sng" dirty="0">
                <a:solidFill>
                  <a:srgbClr val="C00000"/>
                </a:solidFill>
              </a:rPr>
              <a:t>2-04-28</a:t>
            </a:r>
            <a:r>
              <a:rPr lang="ru-RU" altLang="ru-RU" dirty="0">
                <a:solidFill>
                  <a:prstClr val="black"/>
                </a:solidFill>
              </a:rPr>
              <a:t> - городской номер</a:t>
            </a:r>
          </a:p>
          <a:p>
            <a:pPr marL="182563" indent="-182563" fontAlgn="auto">
              <a:spcAft>
                <a:spcPts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Программа родительского контроля посещения детьми интернет-сайтов: </a:t>
            </a:r>
            <a:endParaRPr lang="en-US" altLang="ru-RU" dirty="0">
              <a:solidFill>
                <a:prstClr val="black"/>
              </a:solidFill>
            </a:endParaRPr>
          </a:p>
          <a:p>
            <a:pPr marL="182563" indent="-182563" fontAlgn="auto">
              <a:spcAft>
                <a:spcPts val="0"/>
              </a:spcAft>
            </a:pPr>
            <a:r>
              <a:rPr lang="en-US" altLang="ru-RU" dirty="0">
                <a:solidFill>
                  <a:srgbClr val="ED7D31"/>
                </a:solidFill>
              </a:rPr>
              <a:t>safe kids (play market)</a:t>
            </a:r>
            <a:r>
              <a:rPr lang="ru-RU" altLang="ru-RU" dirty="0">
                <a:solidFill>
                  <a:prstClr val="black"/>
                </a:solidFill>
              </a:rPr>
              <a:t> - бесплатно</a:t>
            </a:r>
          </a:p>
          <a:p>
            <a:pPr marL="182563" indent="-182563" fontAlgn="auto">
              <a:spcAft>
                <a:spcPts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722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Школьная форма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Деловой стиль одежды!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E1C02E-6483-44BE-993C-7E1F8221D1FF}" type="datetime1">
              <a:rPr lang="ru-RU"/>
              <a:pPr>
                <a:defRPr/>
              </a:pPr>
              <a:t>14.11.2023</a:t>
            </a:fld>
            <a:endParaRPr lang="ru-RU" dirty="0"/>
          </a:p>
        </p:txBody>
      </p:sp>
      <p:sp>
        <p:nvSpPr>
          <p:cNvPr id="141316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FACB01-E95E-49BC-9F13-0ECA169F2A1D}" type="slidenum">
              <a:rPr lang="ru-RU" altLang="ru-RU" smtClean="0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 altLang="ru-RU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141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0" y="1341438"/>
            <a:ext cx="43926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2636838"/>
            <a:ext cx="3392488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7"/>
          <a:stretch>
            <a:fillRect/>
          </a:stretch>
        </p:blipFill>
        <p:spPr bwMode="auto">
          <a:xfrm>
            <a:off x="6096000" y="3933825"/>
            <a:ext cx="34559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Горячее питание</a:t>
            </a:r>
          </a:p>
        </p:txBody>
      </p:sp>
      <p:sp>
        <p:nvSpPr>
          <p:cNvPr id="132098" name="Объект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11599333" cy="5359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b="1" u="sng" dirty="0"/>
              <a:t>Меню</a:t>
            </a:r>
            <a:r>
              <a:rPr lang="ru-RU" altLang="ru-RU" u="sng" dirty="0"/>
              <a:t> (трехнедельное)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dirty="0"/>
              <a:t>- Разработано на основании СанПиН, технологом школьного питания </a:t>
            </a:r>
          </a:p>
          <a:p>
            <a:pPr marL="0" indent="0" eaLnBrk="1" hangingPunct="1">
              <a:buFontTx/>
              <a:buChar char="-"/>
            </a:pPr>
            <a:r>
              <a:rPr lang="ru-RU" altLang="ru-RU" dirty="0"/>
              <a:t>Согласовано и утверждено ТО УФС по надзору в сфере защиты прав потребителей по </a:t>
            </a:r>
            <a:r>
              <a:rPr lang="ru-RU" altLang="ru-RU" dirty="0" err="1"/>
              <a:t>Ирк</a:t>
            </a:r>
            <a:r>
              <a:rPr lang="ru-RU" altLang="ru-RU" dirty="0"/>
              <a:t>. обл. в </a:t>
            </a:r>
            <a:r>
              <a:rPr lang="ru-RU" altLang="ru-RU" dirty="0" err="1"/>
              <a:t>г.Усть-Илимске</a:t>
            </a:r>
            <a:r>
              <a:rPr lang="ru-RU" altLang="ru-RU" dirty="0"/>
              <a:t> и Усть-Илимском р-не, Управлением образования, ИП.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dirty="0"/>
              <a:t>- Ассортимент продуктов, блюд меняется ежедневно.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700" u="sng" dirty="0"/>
          </a:p>
          <a:p>
            <a:pPr marL="0" indent="0" eaLnBrk="1" hangingPunct="1">
              <a:buFont typeface="Arial" charset="0"/>
              <a:buNone/>
            </a:pPr>
            <a:r>
              <a:rPr lang="ru-RU" altLang="ru-RU" b="1" u="sng" dirty="0"/>
              <a:t>Время организованного питания</a:t>
            </a:r>
            <a:r>
              <a:rPr lang="ru-RU" altLang="ru-RU" u="sng" dirty="0"/>
              <a:t> классов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dirty="0"/>
              <a:t>Перемены по </a:t>
            </a:r>
            <a:r>
              <a:rPr lang="ru-RU" altLang="ru-RU" b="1" dirty="0"/>
              <a:t>15 </a:t>
            </a:r>
            <a:r>
              <a:rPr lang="ru-RU" altLang="ru-RU" dirty="0"/>
              <a:t>и </a:t>
            </a:r>
            <a:r>
              <a:rPr lang="ru-RU" altLang="ru-RU" b="1" dirty="0"/>
              <a:t> </a:t>
            </a:r>
            <a:r>
              <a:rPr lang="ru-RU" altLang="ru-RU" b="1" dirty="0">
                <a:latin typeface="Arial" charset="0"/>
              </a:rPr>
              <a:t>20</a:t>
            </a:r>
            <a:r>
              <a:rPr lang="ru-RU" altLang="ru-RU" b="1" dirty="0"/>
              <a:t> мин</a:t>
            </a:r>
            <a:r>
              <a:rPr lang="ru-RU" altLang="ru-RU" dirty="0"/>
              <a:t>. (СанПиН)</a:t>
            </a:r>
            <a:r>
              <a:rPr kumimoji="1" lang="ru-RU" altLang="ru-RU" dirty="0"/>
              <a:t>				</a:t>
            </a:r>
          </a:p>
          <a:p>
            <a:pPr marL="0" indent="0" eaLnBrk="1" hangingPunct="1">
              <a:buNone/>
            </a:pPr>
            <a:r>
              <a:rPr lang="ru-RU" altLang="ru-RU" b="1" u="sng" dirty="0"/>
              <a:t>Проверка питания родителями и старшеклассниками</a:t>
            </a:r>
            <a:r>
              <a:rPr lang="ru-RU" altLang="ru-RU" b="1" dirty="0"/>
              <a:t> -  </a:t>
            </a:r>
            <a:r>
              <a:rPr lang="ru-RU" altLang="ru-RU" b="1" dirty="0">
                <a:solidFill>
                  <a:srgbClr val="C00000"/>
                </a:solidFill>
              </a:rPr>
              <a:t>1 раз в четверть 										</a:t>
            </a:r>
            <a:r>
              <a:rPr kumimoji="1" lang="ru-RU" altLang="ru-RU" dirty="0">
                <a:solidFill>
                  <a:srgbClr val="C00000"/>
                </a:solidFill>
              </a:rPr>
              <a:t>(комиссия)</a:t>
            </a:r>
          </a:p>
        </p:txBody>
      </p:sp>
      <p:sp>
        <p:nvSpPr>
          <p:cNvPr id="132099" name="Дата 3"/>
          <p:cNvSpPr txBox="1">
            <a:spLocks noGrp="1"/>
          </p:cNvSpPr>
          <p:nvPr/>
        </p:nvSpPr>
        <p:spPr bwMode="auto">
          <a:xfrm>
            <a:off x="1981200" y="19050"/>
            <a:ext cx="2895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7EAD4E6-AE89-4F5B-B70E-B09059D7399C}" type="datetime1">
              <a:rPr kumimoji="1" lang="ru-RU" altLang="ru-RU" sz="12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pPr/>
              <a:t>14.11.2023</a:t>
            </a:fld>
            <a:endParaRPr kumimoji="1" lang="ru-RU" altLang="ru-RU" sz="12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0" name="Номер слайда 4"/>
          <p:cNvSpPr txBox="1">
            <a:spLocks noGrp="1"/>
          </p:cNvSpPr>
          <p:nvPr/>
        </p:nvSpPr>
        <p:spPr bwMode="auto">
          <a:xfrm>
            <a:off x="9144000" y="19050"/>
            <a:ext cx="1066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4E9FFCB4-6BFA-4C36-867D-86A57B85A4EE}" type="slidenum">
              <a:rPr kumimoji="1" lang="ru-RU" altLang="ru-RU" sz="1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pPr/>
              <a:t>59</a:t>
            </a:fld>
            <a:endParaRPr kumimoji="1" lang="ru-RU" altLang="ru-RU" sz="14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8133" y="128060"/>
            <a:ext cx="10515600" cy="617008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002060"/>
                </a:solidFill>
              </a:rPr>
              <a:t>ЕГЭ – 2023. Максимальные баллы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1058334" y="880533"/>
            <a:ext cx="10320866" cy="5791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altLang="ru-RU" dirty="0"/>
              <a:t>Русский язык (</a:t>
            </a:r>
            <a:r>
              <a:rPr lang="ru-RU" altLang="ru-RU" b="1" dirty="0">
                <a:solidFill>
                  <a:srgbClr val="00B0F0"/>
                </a:solidFill>
              </a:rPr>
              <a:t>100 б.</a:t>
            </a:r>
            <a:r>
              <a:rPr lang="ru-RU" altLang="ru-RU" dirty="0"/>
              <a:t> – в 2022 г.) – О. Дарья – </a:t>
            </a:r>
            <a:r>
              <a:rPr lang="ru-RU" altLang="ru-RU" b="1" dirty="0">
                <a:solidFill>
                  <a:srgbClr val="C00000"/>
                </a:solidFill>
              </a:rPr>
              <a:t>97 баллов</a:t>
            </a:r>
            <a:endParaRPr lang="ru-RU" altLang="ru-RU" sz="1000" b="1" dirty="0">
              <a:solidFill>
                <a:srgbClr val="C0000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dirty="0"/>
              <a:t>Обществознание (</a:t>
            </a:r>
            <a:r>
              <a:rPr lang="ru-RU" altLang="ru-RU" b="1" dirty="0">
                <a:solidFill>
                  <a:srgbClr val="00B0F0"/>
                </a:solidFill>
              </a:rPr>
              <a:t>96 б.</a:t>
            </a:r>
            <a:r>
              <a:rPr lang="ru-RU" altLang="ru-RU" dirty="0"/>
              <a:t>) – М. Алина – </a:t>
            </a:r>
            <a:r>
              <a:rPr lang="ru-RU" altLang="ru-RU" b="1" dirty="0">
                <a:solidFill>
                  <a:srgbClr val="C00000"/>
                </a:solidFill>
              </a:rPr>
              <a:t>98</a:t>
            </a:r>
            <a:r>
              <a:rPr lang="ru-RU" altLang="ru-RU" dirty="0"/>
              <a:t> </a:t>
            </a:r>
            <a:r>
              <a:rPr lang="ru-RU" altLang="ru-RU" b="1" dirty="0">
                <a:solidFill>
                  <a:srgbClr val="C00000"/>
                </a:solidFill>
              </a:rPr>
              <a:t>баллов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История (</a:t>
            </a:r>
            <a:r>
              <a:rPr lang="ru-RU" altLang="ru-RU" b="1" dirty="0">
                <a:solidFill>
                  <a:srgbClr val="00B0F0"/>
                </a:solidFill>
              </a:rPr>
              <a:t>96 б.</a:t>
            </a:r>
            <a:r>
              <a:rPr lang="ru-RU" altLang="ru-RU" dirty="0"/>
              <a:t>) – </a:t>
            </a:r>
            <a:r>
              <a:rPr lang="ru-RU" altLang="ru-RU" dirty="0" err="1"/>
              <a:t>М.Софья</a:t>
            </a:r>
            <a:r>
              <a:rPr lang="ru-RU" altLang="ru-RU" dirty="0"/>
              <a:t> - </a:t>
            </a:r>
            <a:r>
              <a:rPr lang="ru-RU" altLang="ru-RU" b="1" dirty="0">
                <a:solidFill>
                  <a:srgbClr val="C00000"/>
                </a:solidFill>
              </a:rPr>
              <a:t>78 баллов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Математика профильная  (</a:t>
            </a:r>
            <a:r>
              <a:rPr lang="ru-RU" altLang="ru-RU" b="1" dirty="0">
                <a:solidFill>
                  <a:srgbClr val="00B0F0"/>
                </a:solidFill>
              </a:rPr>
              <a:t>78 б.</a:t>
            </a:r>
            <a:r>
              <a:rPr lang="ru-RU" altLang="ru-RU" dirty="0"/>
              <a:t>) – В. Егор –  </a:t>
            </a:r>
            <a:r>
              <a:rPr lang="ru-RU" altLang="ru-RU" b="1" dirty="0">
                <a:solidFill>
                  <a:srgbClr val="C00000"/>
                </a:solidFill>
              </a:rPr>
              <a:t>72 балла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Математика базовая (</a:t>
            </a:r>
            <a:r>
              <a:rPr lang="ru-RU" altLang="ru-RU" b="1" dirty="0">
                <a:solidFill>
                  <a:srgbClr val="00B0F0"/>
                </a:solidFill>
              </a:rPr>
              <a:t>21 б.</a:t>
            </a:r>
            <a:r>
              <a:rPr lang="ru-RU" altLang="ru-RU" dirty="0"/>
              <a:t>) – О. Дарья–  </a:t>
            </a:r>
            <a:r>
              <a:rPr lang="ru-RU" altLang="ru-RU" b="1" dirty="0">
                <a:solidFill>
                  <a:srgbClr val="C00000"/>
                </a:solidFill>
              </a:rPr>
              <a:t>20 баллов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Английский язык (</a:t>
            </a:r>
            <a:r>
              <a:rPr lang="ru-RU" altLang="ru-RU" b="1" dirty="0">
                <a:solidFill>
                  <a:srgbClr val="00B0F0"/>
                </a:solidFill>
              </a:rPr>
              <a:t>89 б.</a:t>
            </a:r>
            <a:r>
              <a:rPr lang="ru-RU" altLang="ru-RU" dirty="0"/>
              <a:t>) – В. Егор –  </a:t>
            </a:r>
            <a:r>
              <a:rPr lang="ru-RU" altLang="ru-RU" b="1" dirty="0">
                <a:solidFill>
                  <a:srgbClr val="C00000"/>
                </a:solidFill>
              </a:rPr>
              <a:t>85 баллов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КЕГЭ (</a:t>
            </a:r>
            <a:r>
              <a:rPr lang="ru-RU" altLang="ru-RU" b="1" dirty="0">
                <a:solidFill>
                  <a:srgbClr val="00B0F0"/>
                </a:solidFill>
              </a:rPr>
              <a:t>90 б.</a:t>
            </a:r>
            <a:r>
              <a:rPr lang="ru-RU" altLang="ru-RU" dirty="0"/>
              <a:t>)  – В. Егор  –  </a:t>
            </a:r>
            <a:r>
              <a:rPr lang="ru-RU" altLang="ru-RU" b="1" dirty="0">
                <a:solidFill>
                  <a:srgbClr val="C00000"/>
                </a:solidFill>
              </a:rPr>
              <a:t>85 баллов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Биология (</a:t>
            </a:r>
            <a:r>
              <a:rPr lang="ru-RU" altLang="ru-RU" b="1" dirty="0">
                <a:solidFill>
                  <a:srgbClr val="00B0F0"/>
                </a:solidFill>
              </a:rPr>
              <a:t>79 б.</a:t>
            </a:r>
            <a:r>
              <a:rPr lang="ru-RU" altLang="ru-RU" dirty="0"/>
              <a:t>) –  Б. Екатерина –  </a:t>
            </a:r>
            <a:r>
              <a:rPr lang="ru-RU" altLang="ru-RU" b="1" dirty="0">
                <a:solidFill>
                  <a:srgbClr val="C00000"/>
                </a:solidFill>
              </a:rPr>
              <a:t>67 баллов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Химия (</a:t>
            </a:r>
            <a:r>
              <a:rPr lang="ru-RU" altLang="ru-RU" b="1" dirty="0">
                <a:solidFill>
                  <a:srgbClr val="00B0F0"/>
                </a:solidFill>
              </a:rPr>
              <a:t>65 б.</a:t>
            </a:r>
            <a:r>
              <a:rPr lang="ru-RU" altLang="ru-RU" dirty="0"/>
              <a:t>)  –  О. Маргарита –  </a:t>
            </a:r>
            <a:r>
              <a:rPr lang="ru-RU" altLang="ru-RU" b="1" dirty="0">
                <a:solidFill>
                  <a:srgbClr val="C00000"/>
                </a:solidFill>
              </a:rPr>
              <a:t>53 балла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Физика (</a:t>
            </a:r>
            <a:r>
              <a:rPr lang="ru-RU" altLang="ru-RU" b="1" dirty="0">
                <a:solidFill>
                  <a:srgbClr val="00B0F0"/>
                </a:solidFill>
              </a:rPr>
              <a:t>64 б.</a:t>
            </a:r>
            <a:r>
              <a:rPr lang="ru-RU" altLang="ru-RU" dirty="0"/>
              <a:t>)– М. Виталий – </a:t>
            </a:r>
            <a:r>
              <a:rPr lang="ru-RU" altLang="ru-RU" b="1" dirty="0">
                <a:solidFill>
                  <a:srgbClr val="C00000"/>
                </a:solidFill>
              </a:rPr>
              <a:t>54 баллов</a:t>
            </a:r>
          </a:p>
          <a:p>
            <a:pPr eaLnBrk="1" hangingPunct="1">
              <a:buFontTx/>
              <a:buChar char="-"/>
            </a:pPr>
            <a:r>
              <a:rPr lang="ru-RU" altLang="ru-RU" dirty="0"/>
              <a:t>Литература – Ш. Александра – </a:t>
            </a:r>
            <a:r>
              <a:rPr lang="ru-RU" altLang="ru-RU" b="1" dirty="0">
                <a:solidFill>
                  <a:srgbClr val="C00000"/>
                </a:solidFill>
              </a:rPr>
              <a:t>68 баллов</a:t>
            </a:r>
          </a:p>
          <a:p>
            <a:pPr eaLnBrk="1" hangingPunct="1">
              <a:buFontTx/>
              <a:buChar char="-"/>
            </a:pPr>
            <a:endParaRPr lang="ru-RU" altLang="ru-RU" sz="2400" dirty="0"/>
          </a:p>
          <a:p>
            <a:pPr eaLnBrk="1" hangingPunct="1">
              <a:buFontTx/>
              <a:buChar char="-"/>
            </a:pPr>
            <a:endParaRPr lang="ru-RU" altLang="ru-RU" sz="2000" dirty="0"/>
          </a:p>
          <a:p>
            <a:pPr eaLnBrk="1" hangingPunct="1">
              <a:buFontTx/>
              <a:buChar char="-"/>
            </a:pP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307022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813"/>
            <a:ext cx="10333038" cy="6572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Посещение школы родителями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542925" y="1074738"/>
            <a:ext cx="11220450" cy="53832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100" dirty="0">
                <a:latin typeface="Arial" charset="0"/>
                <a:cs typeface="Arial" charset="0"/>
              </a:rPr>
              <a:t>Уважаемые родители,  все вопросы по ребенку или процессу обучения необходимо решать с классными руководителями по телефону (после окончания уроков) или после окончания уроков.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Начальная школа – после 14-00, 5-11 классы – после 15-00.</a:t>
            </a:r>
          </a:p>
          <a:p>
            <a:pPr marL="0" indent="0" algn="just" eaLnBrk="1" hangingPunct="1">
              <a:buNone/>
            </a:pPr>
            <a:r>
              <a:rPr lang="ru-RU" sz="2100" dirty="0">
                <a:latin typeface="Arial" charset="0"/>
                <a:cs typeface="Arial" charset="0"/>
              </a:rPr>
              <a:t>Если Вам необходимо пройти в приемную, просим Вас это сделать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после 15:00 </a:t>
            </a:r>
            <a:r>
              <a:rPr lang="ru-RU" sz="2100" dirty="0">
                <a:latin typeface="Arial" charset="0"/>
                <a:cs typeface="Arial" charset="0"/>
              </a:rPr>
              <a:t>(после окончания уроков).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100" dirty="0">
                <a:latin typeface="Arial" charset="0"/>
                <a:cs typeface="Arial" charset="0"/>
              </a:rPr>
              <a:t>Время общения с классным руководителем через социальные сети и по мобильным телефонам определяется каждым классным руководителем самостоятельно.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100" dirty="0">
                <a:latin typeface="Arial" charset="0"/>
                <a:cs typeface="Arial" charset="0"/>
              </a:rPr>
              <a:t>В случае конфликтной ситуации или вопросов, требующих оперативного решения, просим Вас соблюдать такт и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не переносить обсуждение конфликтных вопросов в социальные сети</a:t>
            </a:r>
            <a:r>
              <a:rPr lang="ru-RU" sz="2100" dirty="0">
                <a:latin typeface="Arial" charset="0"/>
                <a:cs typeface="Arial" charset="0"/>
              </a:rPr>
              <a:t>, группы родителей класса, а обратиться за разъяснениями к классному руководителю или администрации школы.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100" b="1" dirty="0">
                <a:solidFill>
                  <a:srgbClr val="0070C0"/>
                </a:solidFill>
                <a:latin typeface="Arial" charset="0"/>
                <a:cs typeface="Arial" charset="0"/>
              </a:rPr>
              <a:t>Телефоны для связи</a:t>
            </a:r>
            <a:r>
              <a:rPr lang="ru-RU" sz="2100" dirty="0">
                <a:latin typeface="Arial" charset="0"/>
                <a:cs typeface="Arial" charset="0"/>
              </a:rPr>
              <a:t>: 8(395 35) 5-99-46 – приемная, 8(395 35) 5-91-23 – директор.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100" dirty="0">
                <a:latin typeface="Arial" charset="0"/>
                <a:cs typeface="Arial" charset="0"/>
              </a:rPr>
              <a:t>Для вас организована обратная связь через сайт школы: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100" b="1" dirty="0">
                <a:solidFill>
                  <a:srgbClr val="0070C0"/>
                </a:solidFill>
                <a:latin typeface="Arial" charset="0"/>
                <a:cs typeface="Arial" charset="0"/>
              </a:rPr>
              <a:t>Общественная приемная </a:t>
            </a:r>
            <a:r>
              <a:rPr lang="en-US" sz="2100" dirty="0">
                <a:latin typeface="Arial" charset="0"/>
                <a:cs typeface="Arial" charset="0"/>
                <a:hlinkClick r:id="rId2"/>
              </a:rPr>
              <a:t>http://uischool9.ru/index/obshhestvennaja_priemnaja/0-113</a:t>
            </a:r>
            <a:r>
              <a:rPr lang="ru-RU" sz="2100" dirty="0">
                <a:latin typeface="Arial" charset="0"/>
                <a:cs typeface="Arial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607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157163"/>
            <a:ext cx="11714163" cy="6499225"/>
          </a:xfrm>
        </p:spPr>
        <p:txBody>
          <a:bodyPr rtlCol="0">
            <a:noAutofit/>
          </a:bodyPr>
          <a:lstStyle/>
          <a:p>
            <a:pPr marL="0" indent="0" algn="ctr" defTabSz="612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Зона ответственности родителей</a:t>
            </a:r>
          </a:p>
          <a:p>
            <a:pPr marL="0" indent="0" algn="just" defTabSz="61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Родители  обязаны:</a:t>
            </a:r>
          </a:p>
          <a:p>
            <a:pPr algn="just" defTabSz="61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 отправлять ребенка в школу при малейших признаках недомогания;</a:t>
            </a:r>
          </a:p>
          <a:p>
            <a:pPr algn="just" defTabSz="61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3-х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часов сообщить классному руководителю о причинах отсутствия ребенка в школе;</a:t>
            </a:r>
          </a:p>
          <a:p>
            <a:pPr algn="just" defTabSz="61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информировать через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заявление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имя директора школы о предстоящих поездках учащегося (отпуск, соревнования, конкурсы и пр.), понимая при этом, что  в период отсутствия необходимо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организовать изучение программного материала школьником самостоятельно;</a:t>
            </a:r>
          </a:p>
          <a:p>
            <a:pPr algn="just" defTabSz="61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обеспечить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наличие медицинского документа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 состоянии здоровья ребенка после его отсутствия в школе по болезни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3-х до 5 дней; </a:t>
            </a:r>
          </a:p>
          <a:p>
            <a:pPr algn="just" defTabSz="61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при отсутствии учащегося в школе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болезни с признаками ОРВИ,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 медицинского учреждения предоставляется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обязательном порядке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defTabSz="61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970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Заголовок 2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9465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Общественная приемная</a:t>
            </a:r>
          </a:p>
        </p:txBody>
      </p:sp>
      <p:pic>
        <p:nvPicPr>
          <p:cNvPr id="46082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88" y="914400"/>
            <a:ext cx="9758362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781425" y="1309688"/>
            <a:ext cx="1211263" cy="4857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41713" y="736600"/>
            <a:ext cx="769937" cy="696913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08200" y="736600"/>
            <a:ext cx="47164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694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169562" y="83080"/>
            <a:ext cx="8618838" cy="6622520"/>
          </a:xfrm>
        </p:spPr>
        <p:txBody>
          <a:bodyPr rtlCol="0">
            <a:noAutofit/>
          </a:bodyPr>
          <a:lstStyle/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u="sng" dirty="0">
                <a:solidFill>
                  <a:srgbClr val="002060"/>
                </a:solidFill>
              </a:rPr>
              <a:t>График питания</a:t>
            </a:r>
            <a:r>
              <a:rPr lang="ru-RU" altLang="ru-RU" sz="2000" u="sng" dirty="0">
                <a:solidFill>
                  <a:srgbClr val="002060"/>
                </a:solidFill>
              </a:rPr>
              <a:t> </a:t>
            </a:r>
            <a:r>
              <a:rPr lang="ru-RU" altLang="ru-RU" sz="2000" u="sng" dirty="0"/>
              <a:t>(организованно по классам):</a:t>
            </a:r>
          </a:p>
          <a:p>
            <a:pPr marL="357188" indent="-3571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ru-RU" altLang="ru-RU" sz="2000" b="1" dirty="0"/>
              <a:t>в 09.10 </a:t>
            </a:r>
            <a:r>
              <a:rPr kumimoji="1" lang="ru-RU" altLang="ru-RU" sz="2000" dirty="0"/>
              <a:t>(после 1-го урока) - 1-2-е </a:t>
            </a:r>
            <a:r>
              <a:rPr kumimoji="1" lang="ru-RU" altLang="ru-RU" sz="2000" dirty="0" err="1"/>
              <a:t>кл</a:t>
            </a:r>
            <a:r>
              <a:rPr kumimoji="1" lang="ru-RU" altLang="ru-RU" sz="2000" dirty="0"/>
              <a:t>. и 3А </a:t>
            </a:r>
            <a:r>
              <a:rPr kumimoji="1" lang="ru-RU" altLang="ru-RU" sz="2000" dirty="0" err="1"/>
              <a:t>кл</a:t>
            </a:r>
            <a:r>
              <a:rPr kumimoji="1" lang="ru-RU" altLang="ru-RU" sz="2000" dirty="0"/>
              <a:t>.+ молоко 4-ые </a:t>
            </a:r>
            <a:r>
              <a:rPr kumimoji="1" lang="ru-RU" altLang="ru-RU" sz="2000" dirty="0" err="1"/>
              <a:t>кл</a:t>
            </a:r>
            <a:r>
              <a:rPr kumimoji="1" lang="ru-RU" altLang="ru-RU" sz="2000" dirty="0"/>
              <a:t>.</a:t>
            </a:r>
          </a:p>
          <a:p>
            <a:pPr marL="357188" indent="-3571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ru-RU" altLang="ru-RU" sz="2000" b="1" dirty="0"/>
              <a:t>в 10.00 </a:t>
            </a:r>
            <a:r>
              <a:rPr kumimoji="1" lang="ru-RU" altLang="ru-RU" sz="2000" dirty="0"/>
              <a:t>(после 2-го урока) – 3Б и 4-е </a:t>
            </a:r>
            <a:r>
              <a:rPr kumimoji="1" lang="ru-RU" altLang="ru-RU" sz="2000" dirty="0" err="1">
                <a:highlight>
                  <a:srgbClr val="FEFFFF"/>
                </a:highlight>
              </a:rPr>
              <a:t>кл</a:t>
            </a:r>
            <a:r>
              <a:rPr kumimoji="1" lang="ru-RU" altLang="ru-RU" sz="2000" dirty="0">
                <a:highlight>
                  <a:srgbClr val="FEFFFF"/>
                </a:highlight>
              </a:rPr>
              <a:t>. + молоко 1-ые классы</a:t>
            </a:r>
          </a:p>
          <a:p>
            <a:pPr marL="357188" indent="-3571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ru-RU" altLang="ru-RU" sz="2000" b="1" dirty="0">
                <a:highlight>
                  <a:srgbClr val="FEFFFF"/>
                </a:highlight>
              </a:rPr>
              <a:t>в 11.00 </a:t>
            </a:r>
            <a:r>
              <a:rPr kumimoji="1" lang="ru-RU" altLang="ru-RU" sz="2000" dirty="0">
                <a:highlight>
                  <a:srgbClr val="FEFFFF"/>
                </a:highlight>
              </a:rPr>
              <a:t>(после 3-го урока) – 5-6-7-е </a:t>
            </a:r>
            <a:r>
              <a:rPr kumimoji="1" lang="ru-RU" altLang="ru-RU" sz="2000" dirty="0" err="1">
                <a:highlight>
                  <a:srgbClr val="FEFFFF"/>
                </a:highlight>
              </a:rPr>
              <a:t>кл</a:t>
            </a:r>
            <a:r>
              <a:rPr kumimoji="1" lang="ru-RU" altLang="ru-RU" sz="2000" dirty="0">
                <a:highlight>
                  <a:srgbClr val="FEFFFF"/>
                </a:highlight>
              </a:rPr>
              <a:t>.  + молоко 2-ые </a:t>
            </a:r>
            <a:r>
              <a:rPr kumimoji="1" lang="ru-RU" altLang="ru-RU" sz="2000" dirty="0" err="1">
                <a:highlight>
                  <a:srgbClr val="FEFFFF"/>
                </a:highlight>
              </a:rPr>
              <a:t>кл</a:t>
            </a:r>
            <a:r>
              <a:rPr kumimoji="1" lang="ru-RU" altLang="ru-RU" sz="2000" dirty="0">
                <a:highlight>
                  <a:srgbClr val="FEFFFF"/>
                </a:highlight>
              </a:rPr>
              <a:t>.</a:t>
            </a:r>
          </a:p>
          <a:p>
            <a:pPr marL="357188" indent="-3571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ru-RU" altLang="ru-RU" sz="2000" b="1" dirty="0">
                <a:highlight>
                  <a:srgbClr val="FEFFFF"/>
                </a:highlight>
              </a:rPr>
              <a:t>в 12.00 </a:t>
            </a:r>
            <a:r>
              <a:rPr kumimoji="1" lang="ru-RU" altLang="ru-RU" sz="2000" dirty="0">
                <a:highlight>
                  <a:srgbClr val="FEFFFF"/>
                </a:highlight>
              </a:rPr>
              <a:t>(после 4-го урока)</a:t>
            </a:r>
            <a:r>
              <a:rPr kumimoji="1" lang="ru-RU" altLang="ru-RU" sz="2000" b="1" dirty="0">
                <a:highlight>
                  <a:srgbClr val="FEFFFF"/>
                </a:highlight>
              </a:rPr>
              <a:t> </a:t>
            </a:r>
            <a:r>
              <a:rPr kumimoji="1" lang="ru-RU" altLang="ru-RU" sz="2000" dirty="0">
                <a:highlight>
                  <a:srgbClr val="FEFFFF"/>
                </a:highlight>
              </a:rPr>
              <a:t>– 8-11-е классы + молоко 3-ьи </a:t>
            </a:r>
            <a:r>
              <a:rPr kumimoji="1" lang="ru-RU" altLang="ru-RU" sz="2000" dirty="0" err="1">
                <a:highlight>
                  <a:srgbClr val="FEFFFF"/>
                </a:highlight>
              </a:rPr>
              <a:t>кл</a:t>
            </a:r>
            <a:r>
              <a:rPr kumimoji="1" lang="ru-RU" altLang="ru-RU" sz="2000" dirty="0">
                <a:solidFill>
                  <a:srgbClr val="FF0000"/>
                </a:solidFill>
                <a:highlight>
                  <a:srgbClr val="FEFFFF"/>
                </a:highlight>
              </a:rPr>
              <a:t>.  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ru-RU" altLang="ru-RU" sz="2000" b="1" dirty="0">
                <a:highlight>
                  <a:srgbClr val="FEFFFF"/>
                </a:highlight>
              </a:rPr>
              <a:t>в 13.10 </a:t>
            </a:r>
            <a:r>
              <a:rPr kumimoji="1" lang="ru-RU" altLang="ru-RU" sz="2000" dirty="0">
                <a:highlight>
                  <a:srgbClr val="FEFFFF"/>
                </a:highlight>
              </a:rPr>
              <a:t>(после 5-го урока) –  обед (дети ОВЗ + дети инвалиды) 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u="sng" dirty="0">
                <a:solidFill>
                  <a:srgbClr val="002060"/>
                </a:solidFill>
              </a:rPr>
              <a:t>Стоимость питания 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u="sng" dirty="0">
                <a:solidFill>
                  <a:srgbClr val="FF0000"/>
                </a:solidFill>
              </a:rPr>
              <a:t>по дотации: 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98 руб.</a:t>
            </a:r>
            <a:r>
              <a:rPr lang="ru-RU" altLang="ru-RU" sz="2000" dirty="0">
                <a:solidFill>
                  <a:srgbClr val="002060"/>
                </a:solidFill>
              </a:rPr>
              <a:t> - </a:t>
            </a:r>
            <a:r>
              <a:rPr lang="ru-RU" altLang="ru-RU" sz="2000" dirty="0"/>
              <a:t>для школьников </a:t>
            </a:r>
            <a:r>
              <a:rPr lang="ru-RU" altLang="ru-RU" sz="2000" b="1" dirty="0"/>
              <a:t>1-5 классов </a:t>
            </a:r>
            <a:r>
              <a:rPr lang="ru-RU" altLang="ru-RU" sz="2000" b="1" dirty="0">
                <a:highlight>
                  <a:srgbClr val="FFFF00"/>
                </a:highlight>
              </a:rPr>
              <a:t> 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114 руб.</a:t>
            </a:r>
            <a:r>
              <a:rPr lang="ru-RU" altLang="ru-RU" sz="2000" dirty="0">
                <a:solidFill>
                  <a:srgbClr val="002060"/>
                </a:solidFill>
              </a:rPr>
              <a:t> - </a:t>
            </a:r>
            <a:r>
              <a:rPr lang="ru-RU" altLang="ru-RU" sz="2000" dirty="0"/>
              <a:t>для школьников 6-11 классов (и</a:t>
            </a:r>
            <a:r>
              <a:rPr lang="ru-RU" altLang="ru-RU" sz="2000" b="1" dirty="0"/>
              <a:t> с 11 лет дети </a:t>
            </a:r>
            <a:r>
              <a:rPr lang="ru-RU" altLang="ru-RU" sz="2000" dirty="0"/>
              <a:t>из  малообеспеченных и многодетных  семей)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169 руб. (двухразовое) </a:t>
            </a:r>
            <a:r>
              <a:rPr lang="ru-RU" altLang="ru-RU" sz="2000" dirty="0"/>
              <a:t>– для детей ОВЗ и детей-инвалидов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192 руб. (двухразовое) </a:t>
            </a:r>
            <a:r>
              <a:rPr lang="ru-RU" altLang="ru-RU" sz="2000" dirty="0"/>
              <a:t>– для детей ОВЗ и детей-инвалидов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u="sng" dirty="0">
                <a:solidFill>
                  <a:srgbClr val="FF0000"/>
                </a:solidFill>
              </a:rPr>
              <a:t>за счет средств родителей: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98 руб.</a:t>
            </a:r>
            <a:r>
              <a:rPr lang="ru-RU" altLang="ru-RU" sz="2000" dirty="0">
                <a:solidFill>
                  <a:srgbClr val="002060"/>
                </a:solidFill>
              </a:rPr>
              <a:t> - </a:t>
            </a:r>
            <a:r>
              <a:rPr lang="ru-RU" altLang="ru-RU" sz="2000" dirty="0"/>
              <a:t>для школьников </a:t>
            </a:r>
            <a:r>
              <a:rPr lang="ru-RU" altLang="ru-RU" sz="2000" b="1" dirty="0"/>
              <a:t>5 классов</a:t>
            </a:r>
            <a:r>
              <a:rPr lang="ru-RU" altLang="ru-RU" sz="2000" dirty="0"/>
              <a:t>;   </a:t>
            </a: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114 руб.</a:t>
            </a:r>
            <a:r>
              <a:rPr lang="ru-RU" altLang="ru-RU" sz="2000" dirty="0">
                <a:solidFill>
                  <a:srgbClr val="002060"/>
                </a:solidFill>
              </a:rPr>
              <a:t> - </a:t>
            </a:r>
            <a:r>
              <a:rPr lang="ru-RU" altLang="ru-RU" sz="2000" dirty="0"/>
              <a:t>для школьников </a:t>
            </a:r>
            <a:r>
              <a:rPr lang="ru-RU" altLang="ru-RU" sz="2000" b="1" dirty="0"/>
              <a:t> 6-11 классов</a:t>
            </a:r>
            <a:endParaRPr lang="ru-RU" altLang="ru-RU" sz="2000" b="1" dirty="0">
              <a:highlight>
                <a:srgbClr val="FFFF00"/>
              </a:highlight>
            </a:endParaRP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C00000"/>
              </a:solidFill>
            </a:endParaRPr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endParaRPr lang="ru-RU" altLang="ru-RU" dirty="0"/>
          </a:p>
          <a:p>
            <a:pPr marL="357188" indent="-35718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/>
          </a:p>
        </p:txBody>
      </p:sp>
      <p:sp>
        <p:nvSpPr>
          <p:cNvPr id="133122" name="TextBox 1"/>
          <p:cNvSpPr txBox="1">
            <a:spLocks noChangeArrowheads="1"/>
          </p:cNvSpPr>
          <p:nvPr/>
        </p:nvSpPr>
        <p:spPr bwMode="auto">
          <a:xfrm>
            <a:off x="8288866" y="235480"/>
            <a:ext cx="35866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/>
            <a:r>
              <a:rPr lang="ru-RU" sz="2000" b="1" u="sng" dirty="0">
                <a:solidFill>
                  <a:srgbClr val="002060"/>
                </a:solidFill>
                <a:latin typeface="Calibri" pitchFamily="34" charset="0"/>
              </a:rPr>
              <a:t>График питания по понедельникам/четвергам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00580"/>
              </p:ext>
            </p:extLst>
          </p:nvPr>
        </p:nvGraphicFramePr>
        <p:xfrm>
          <a:off x="7442201" y="1423337"/>
          <a:ext cx="4684512" cy="391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7713">
                  <a:extLst>
                    <a:ext uri="{9D8B030D-6E8A-4147-A177-3AD203B41FA5}">
                      <a16:colId xmlns:a16="http://schemas.microsoft.com/office/drawing/2014/main" xmlns="" val="2834415832"/>
                    </a:ext>
                  </a:extLst>
                </a:gridCol>
              </a:tblGrid>
              <a:tr h="378617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Перемена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Молоко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0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08.20 - 08.50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6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08.50 - 09.30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15/</a:t>
                      </a:r>
                      <a:r>
                        <a:rPr kumimoji="1" lang="ru-RU" altLang="ru-RU" sz="1800" dirty="0"/>
                        <a:t>1-2-е </a:t>
                      </a:r>
                      <a:r>
                        <a:rPr kumimoji="1" lang="ru-RU" altLang="ru-RU" sz="1800" dirty="0" err="1"/>
                        <a:t>кл</a:t>
                      </a:r>
                      <a:r>
                        <a:rPr kumimoji="1" lang="ru-RU" altLang="ru-RU" sz="1800" dirty="0"/>
                        <a:t>. , </a:t>
                      </a:r>
                    </a:p>
                    <a:p>
                      <a:r>
                        <a:rPr kumimoji="1" lang="ru-RU" altLang="ru-RU" sz="1800" dirty="0"/>
                        <a:t>ЗА </a:t>
                      </a:r>
                      <a:r>
                        <a:rPr kumimoji="1" lang="ru-RU" altLang="ru-RU" sz="1800" dirty="0" err="1"/>
                        <a:t>кл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4-е </a:t>
                      </a:r>
                      <a:r>
                        <a:rPr lang="ru-RU" dirty="0" err="1"/>
                        <a:t>кл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6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09.40 - 10.20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3Б, 4-е </a:t>
                      </a:r>
                      <a:r>
                        <a:rPr lang="ru-RU" alt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6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10.40 – 11.20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5-6-7-е </a:t>
                      </a:r>
                      <a:r>
                        <a:rPr lang="ru-RU" alt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6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11.40 – 12.20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8-11-е </a:t>
                      </a:r>
                      <a:r>
                        <a:rPr lang="ru-RU" alt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3-кл.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6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12.40 – 13.20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4Г </a:t>
                      </a:r>
                      <a:r>
                        <a:rPr lang="ru-RU" alt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6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13.30 – 14.10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10/ 1-11 </a:t>
                      </a:r>
                      <a:r>
                        <a:rPr lang="ru-RU" dirty="0" err="1"/>
                        <a:t>кл</a:t>
                      </a:r>
                      <a:r>
                        <a:rPr lang="ru-RU" dirty="0"/>
                        <a:t> обеды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03136"/>
              </p:ext>
            </p:extLst>
          </p:nvPr>
        </p:nvGraphicFramePr>
        <p:xfrm>
          <a:off x="463830" y="386287"/>
          <a:ext cx="5581370" cy="5852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1083"/>
                <a:gridCol w="1583831"/>
                <a:gridCol w="1570588"/>
                <a:gridCol w="1545868"/>
              </a:tblGrid>
              <a:tr h="55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Человек в классе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Питается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Р.п</a:t>
                      </a:r>
                      <a:r>
                        <a:rPr lang="ru-RU" sz="2400" dirty="0" smtClean="0">
                          <a:effectLst/>
                        </a:rPr>
                        <a:t>./соц.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8+4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5Б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17+4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72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5В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22+7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97%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5+6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38%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6Б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12+9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78%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6В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13+8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72%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13+3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61%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CCFF99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7Б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7+6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7В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6+7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52%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</a:tr>
              <a:tr h="277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7Г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3+3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27%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1+4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24%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8Б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3+4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30%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8В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4+9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54%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6+6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54%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92306"/>
              </p:ext>
            </p:extLst>
          </p:nvPr>
        </p:nvGraphicFramePr>
        <p:xfrm>
          <a:off x="6366934" y="1148292"/>
          <a:ext cx="5581370" cy="2560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1083"/>
                <a:gridCol w="1583831"/>
                <a:gridCol w="1570588"/>
                <a:gridCol w="1545868"/>
              </a:tblGrid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3+7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37%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9Б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6+7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48%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9В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3+7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37%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2+2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14%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10Б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5+2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23%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4+1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18%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11Б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9640"/>
              </p:ext>
            </p:extLst>
          </p:nvPr>
        </p:nvGraphicFramePr>
        <p:xfrm>
          <a:off x="6350000" y="386291"/>
          <a:ext cx="5581370" cy="7315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81083"/>
                <a:gridCol w="1583831"/>
                <a:gridCol w="1570588"/>
                <a:gridCol w="1545868"/>
              </a:tblGrid>
              <a:tr h="55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Человек в классе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Питается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12877" y="3894992"/>
            <a:ext cx="5530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Благодарю: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Кадочникову М.Г., Демину М.В., </a:t>
            </a:r>
            <a:r>
              <a:rPr lang="ru-RU" sz="2800" dirty="0" err="1" smtClean="0">
                <a:solidFill>
                  <a:prstClr val="black"/>
                </a:solidFill>
              </a:rPr>
              <a:t>Хлыстову</a:t>
            </a:r>
            <a:r>
              <a:rPr lang="ru-RU" sz="2800" dirty="0" smtClean="0">
                <a:solidFill>
                  <a:prstClr val="black"/>
                </a:solidFill>
              </a:rPr>
              <a:t> М.М., Ринчино Е.А., Тарасенко Т.Г. – за организацию питания детей класса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97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Электронная столовая</a:t>
            </a:r>
            <a:b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4146" name="Объект 2"/>
          <p:cNvSpPr>
            <a:spLocks noGrp="1"/>
          </p:cNvSpPr>
          <p:nvPr>
            <p:ph idx="1"/>
          </p:nvPr>
        </p:nvSpPr>
        <p:spPr>
          <a:xfrm>
            <a:off x="500063" y="1219200"/>
            <a:ext cx="10515600" cy="2035175"/>
          </a:xfrm>
        </p:spPr>
        <p:txBody>
          <a:bodyPr/>
          <a:lstStyle/>
          <a:p>
            <a:pPr marL="357188" indent="-357188" eaLnBrk="1" hangingPunct="1">
              <a:buFont typeface="Arial" charset="0"/>
              <a:buNone/>
            </a:pPr>
            <a:r>
              <a:rPr lang="ru-RU" altLang="ru-RU"/>
              <a:t>Возможность самостоятельно отслеживать расходы на питание</a:t>
            </a:r>
          </a:p>
          <a:p>
            <a:pPr marL="357188" indent="-357188" eaLnBrk="1" hangingPunct="1">
              <a:buFont typeface="Arial" charset="0"/>
              <a:buNone/>
            </a:pPr>
            <a:r>
              <a:rPr lang="ru-RU" altLang="ru-RU"/>
              <a:t>Своевременное пополнять баланс! По желанию  - изменить тариф!</a:t>
            </a:r>
          </a:p>
          <a:p>
            <a:pPr marL="357188" indent="-357188" eaLnBrk="1" hangingPunct="1">
              <a:buFont typeface="Arial" charset="0"/>
              <a:buNone/>
            </a:pPr>
            <a:r>
              <a:rPr lang="ru-RU" altLang="ru-RU"/>
              <a:t>Восстановление карты – </a:t>
            </a:r>
            <a:r>
              <a:rPr lang="ru-RU" altLang="ru-RU" b="1">
                <a:solidFill>
                  <a:srgbClr val="002060"/>
                </a:solidFill>
              </a:rPr>
              <a:t>150 </a:t>
            </a:r>
            <a:r>
              <a:rPr lang="ru-RU" altLang="ru-RU"/>
              <a:t>руб.</a:t>
            </a:r>
          </a:p>
          <a:p>
            <a:pPr marL="357188" indent="-357188" eaLnBrk="1" hangingPunct="1">
              <a:buFont typeface="Arial" charset="0"/>
              <a:buNone/>
            </a:pPr>
            <a:r>
              <a:rPr lang="ru-RU" altLang="ru-RU">
                <a:solidFill>
                  <a:srgbClr val="0070C0"/>
                </a:solidFill>
              </a:rPr>
              <a:t>Техн. помощь - каб. №206 (Исаева  Надежда Петровна)</a:t>
            </a:r>
          </a:p>
        </p:txBody>
      </p:sp>
      <p:sp>
        <p:nvSpPr>
          <p:cNvPr id="134147" name="TextBox 1"/>
          <p:cNvSpPr txBox="1">
            <a:spLocks noChangeArrowheads="1"/>
          </p:cNvSpPr>
          <p:nvPr/>
        </p:nvSpPr>
        <p:spPr bwMode="auto">
          <a:xfrm>
            <a:off x="403225" y="3805238"/>
            <a:ext cx="10709275" cy="206210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ВАЖНО:</a:t>
            </a:r>
          </a:p>
          <a:p>
            <a:r>
              <a:rPr lang="ru-RU" sz="3200" dirty="0">
                <a:latin typeface="Calibri" pitchFamily="34" charset="0"/>
              </a:rPr>
              <a:t>Организованное питание детей – залог здорового питания.</a:t>
            </a:r>
          </a:p>
          <a:p>
            <a:r>
              <a:rPr lang="ru-RU" sz="3200" dirty="0">
                <a:latin typeface="Calibri" pitchFamily="34" charset="0"/>
              </a:rPr>
              <a:t>Карманные деньги – это чипсы, газировка, шоколадки, и как результат – проблемы с ЖКТ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96" y="389962"/>
            <a:ext cx="8148637" cy="611194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>
            <a:off x="517525" y="2095500"/>
            <a:ext cx="1395941" cy="381000"/>
          </a:xfrm>
          <a:custGeom>
            <a:avLst/>
            <a:gdLst>
              <a:gd name="connsiteX0" fmla="*/ 218242 w 1137018"/>
              <a:gd name="connsiteY0" fmla="*/ 92008 h 380379"/>
              <a:gd name="connsiteX1" fmla="*/ 28771 w 1137018"/>
              <a:gd name="connsiteY1" fmla="*/ 215576 h 380379"/>
              <a:gd name="connsiteX2" fmla="*/ 761939 w 1137018"/>
              <a:gd name="connsiteY2" fmla="*/ 380333 h 380379"/>
              <a:gd name="connsiteX3" fmla="*/ 1132642 w 1137018"/>
              <a:gd name="connsiteY3" fmla="*/ 199100 h 380379"/>
              <a:gd name="connsiteX4" fmla="*/ 926696 w 1137018"/>
              <a:gd name="connsiteY4" fmla="*/ 17868 h 380379"/>
              <a:gd name="connsiteX5" fmla="*/ 366523 w 1137018"/>
              <a:gd name="connsiteY5" fmla="*/ 17868 h 380379"/>
              <a:gd name="connsiteX6" fmla="*/ 144101 w 1137018"/>
              <a:gd name="connsiteY6" fmla="*/ 116722 h 380379"/>
              <a:gd name="connsiteX7" fmla="*/ 135863 w 1137018"/>
              <a:gd name="connsiteY7" fmla="*/ 108484 h 38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7018" h="380379">
                <a:moveTo>
                  <a:pt x="218242" y="92008"/>
                </a:moveTo>
                <a:cubicBezTo>
                  <a:pt x="78198" y="129765"/>
                  <a:pt x="-61845" y="167522"/>
                  <a:pt x="28771" y="215576"/>
                </a:cubicBezTo>
                <a:cubicBezTo>
                  <a:pt x="119387" y="263630"/>
                  <a:pt x="577961" y="383079"/>
                  <a:pt x="761939" y="380333"/>
                </a:cubicBezTo>
                <a:cubicBezTo>
                  <a:pt x="945917" y="377587"/>
                  <a:pt x="1105183" y="259511"/>
                  <a:pt x="1132642" y="199100"/>
                </a:cubicBezTo>
                <a:cubicBezTo>
                  <a:pt x="1160102" y="138689"/>
                  <a:pt x="1054382" y="48073"/>
                  <a:pt x="926696" y="17868"/>
                </a:cubicBezTo>
                <a:cubicBezTo>
                  <a:pt x="799010" y="-12337"/>
                  <a:pt x="496955" y="1392"/>
                  <a:pt x="366523" y="17868"/>
                </a:cubicBezTo>
                <a:cubicBezTo>
                  <a:pt x="236091" y="34344"/>
                  <a:pt x="182544" y="101619"/>
                  <a:pt x="144101" y="116722"/>
                </a:cubicBezTo>
                <a:cubicBezTo>
                  <a:pt x="105658" y="131825"/>
                  <a:pt x="120760" y="120154"/>
                  <a:pt x="135863" y="1084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5171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573" y="2476500"/>
            <a:ext cx="4489904" cy="383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28600"/>
            <a:ext cx="8229600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Профилактические прививки</a:t>
            </a:r>
          </a:p>
        </p:txBody>
      </p:sp>
      <p:sp>
        <p:nvSpPr>
          <p:cNvPr id="136194" name="Rectangle 3"/>
          <p:cNvSpPr>
            <a:spLocks noGrp="1"/>
          </p:cNvSpPr>
          <p:nvPr>
            <p:ph idx="4294967295"/>
          </p:nvPr>
        </p:nvSpPr>
        <p:spPr>
          <a:xfrm>
            <a:off x="609599" y="1052513"/>
            <a:ext cx="11243733" cy="5545137"/>
          </a:xfrm>
        </p:spPr>
        <p:txBody>
          <a:bodyPr/>
          <a:lstStyle/>
          <a:p>
            <a:pPr marL="182563" indent="-182563" eaLnBrk="1" hangingPunct="1"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</a:rPr>
              <a:t>Прививочная кампания против гриппа </a:t>
            </a:r>
            <a:r>
              <a:rPr lang="ru-RU" altLang="ru-RU" dirty="0">
                <a:latin typeface="Times New Roman" pitchFamily="18" charset="0"/>
              </a:rPr>
              <a:t>(сентябрь – ноябрь)</a:t>
            </a:r>
          </a:p>
          <a:p>
            <a:pPr marL="182563" indent="-182563" eaLnBrk="1" hangingPunct="1"/>
            <a:r>
              <a:rPr lang="ru-RU" altLang="ru-RU" u="sng" dirty="0">
                <a:latin typeface="Times New Roman" pitchFamily="18" charset="0"/>
              </a:rPr>
              <a:t>Закон</a:t>
            </a:r>
            <a:r>
              <a:rPr lang="ru-RU" altLang="ru-RU" dirty="0">
                <a:latin typeface="Times New Roman" pitchFamily="18" charset="0"/>
              </a:rPr>
              <a:t> от 17.09.1998г. №157-ФЗ </a:t>
            </a:r>
            <a:r>
              <a:rPr lang="ru-RU" altLang="ru-RU" dirty="0"/>
              <a:t>«</a:t>
            </a:r>
            <a:r>
              <a:rPr lang="ru-RU" altLang="ru-RU" dirty="0">
                <a:latin typeface="Times New Roman" pitchFamily="18" charset="0"/>
              </a:rPr>
              <a:t>Об иммунопрофилактике инфекционных болезней</a:t>
            </a:r>
            <a:r>
              <a:rPr lang="ru-RU" altLang="ru-RU" dirty="0"/>
              <a:t>»</a:t>
            </a:r>
            <a:endParaRPr lang="ru-RU" altLang="ru-RU" dirty="0">
              <a:latin typeface="Times New Roman" pitchFamily="18" charset="0"/>
            </a:endParaRPr>
          </a:p>
          <a:p>
            <a:pPr marL="182563" indent="-182563" eaLnBrk="1" hangingPunct="1"/>
            <a:r>
              <a:rPr lang="ru-RU" altLang="ru-RU" u="sng" dirty="0">
                <a:latin typeface="Times New Roman" pitchFamily="18" charset="0"/>
              </a:rPr>
              <a:t>Закон</a:t>
            </a:r>
            <a:r>
              <a:rPr lang="ru-RU" altLang="ru-RU" dirty="0">
                <a:latin typeface="Times New Roman" pitchFamily="18" charset="0"/>
              </a:rPr>
              <a:t> РФ 24.07.1998г. № 124-ФЗ </a:t>
            </a:r>
            <a:r>
              <a:rPr lang="ru-RU" altLang="ru-RU" dirty="0"/>
              <a:t>«</a:t>
            </a:r>
            <a:r>
              <a:rPr lang="ru-RU" altLang="ru-RU" dirty="0">
                <a:latin typeface="Times New Roman" pitchFamily="18" charset="0"/>
              </a:rPr>
              <a:t>Об основных гарантиях прав ребенка в РФ</a:t>
            </a:r>
            <a:r>
              <a:rPr lang="ru-RU" altLang="ru-RU" dirty="0"/>
              <a:t>»</a:t>
            </a:r>
            <a:r>
              <a:rPr lang="ru-RU" altLang="ru-RU" dirty="0">
                <a:latin typeface="Times New Roman" pitchFamily="18" charset="0"/>
              </a:rPr>
              <a:t> </a:t>
            </a:r>
          </a:p>
          <a:p>
            <a:pPr marL="182563" indent="-182563" eaLnBrk="1" hangingPunct="1"/>
            <a:r>
              <a:rPr lang="ru-RU" altLang="ru-RU" u="sng" dirty="0">
                <a:latin typeface="Times New Roman" pitchFamily="18" charset="0"/>
              </a:rPr>
              <a:t>Календарь</a:t>
            </a:r>
            <a:r>
              <a:rPr lang="ru-RU" altLang="ru-RU" dirty="0">
                <a:latin typeface="Times New Roman" pitchFamily="18" charset="0"/>
              </a:rPr>
              <a:t> профилактических прививок</a:t>
            </a:r>
          </a:p>
          <a:p>
            <a:pPr marL="182563" indent="-182563" eaLnBrk="1" hangingPunct="1">
              <a:buFont typeface="Arial" charset="0"/>
              <a:buNone/>
            </a:pPr>
            <a:r>
              <a:rPr lang="ru-RU" altLang="ru-RU" sz="900" dirty="0"/>
              <a:t>          </a:t>
            </a:r>
          </a:p>
          <a:p>
            <a:pPr marL="182563" indent="-182563" eaLnBrk="1" hangingPunct="1"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</a:rPr>
              <a:t>Родителю (законному представителю)</a:t>
            </a:r>
            <a:r>
              <a:rPr lang="ru-RU" altLang="ru-RU" dirty="0">
                <a:latin typeface="Times New Roman" pitchFamily="18" charset="0"/>
              </a:rPr>
              <a:t> учащегося необходимо оформить на проведение профилактической прививки письменно </a:t>
            </a:r>
            <a:r>
              <a:rPr lang="ru-RU" altLang="ru-RU" u="sng" dirty="0">
                <a:solidFill>
                  <a:srgbClr val="C00000"/>
                </a:solidFill>
                <a:latin typeface="Times New Roman" pitchFamily="18" charset="0"/>
              </a:rPr>
              <a:t>СОГЛАШЕНИЕ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</a:rPr>
              <a:t> или </a:t>
            </a:r>
            <a:r>
              <a:rPr lang="ru-RU" altLang="ru-RU" u="sng" dirty="0">
                <a:solidFill>
                  <a:srgbClr val="C00000"/>
                </a:solidFill>
                <a:latin typeface="Times New Roman" pitchFamily="18" charset="0"/>
              </a:rPr>
              <a:t>ОТКАЗ</a:t>
            </a:r>
            <a:r>
              <a:rPr lang="ru-RU" altLang="ru-RU" dirty="0">
                <a:latin typeface="Times New Roman" pitchFamily="18" charset="0"/>
              </a:rPr>
              <a:t>!!!</a:t>
            </a:r>
            <a:endParaRPr lang="ru-RU" alt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6733" y="372533"/>
            <a:ext cx="8158163" cy="43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Соблюдение ТБ на занятиях ФК и спортом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9468" y="990600"/>
            <a:ext cx="11590866" cy="50768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1)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</a:rPr>
              <a:t>Обязательно наличие: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     - спортивной формы,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     - спортивной обуви на нескользкой подошве!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900" dirty="0">
              <a:latin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2) В случае </a:t>
            </a:r>
            <a:r>
              <a:rPr lang="ru-RU" altLang="ru-RU" b="1" dirty="0">
                <a:latin typeface="Times New Roman" pitchFamily="18" charset="0"/>
              </a:rPr>
              <a:t>освобождения или ограничений учащегося от физ. нагрузок</a:t>
            </a:r>
            <a:r>
              <a:rPr lang="ru-RU" altLang="ru-RU" dirty="0">
                <a:latin typeface="Times New Roman" pitchFamily="18" charset="0"/>
              </a:rPr>
              <a:t> по состоянию здоровья: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latin typeface="Times New Roman" pitchFamily="18" charset="0"/>
              </a:rPr>
              <a:t>    </a:t>
            </a:r>
            <a:r>
              <a:rPr lang="ru-RU" altLang="ru-RU" dirty="0">
                <a:latin typeface="Times New Roman" pitchFamily="18" charset="0"/>
              </a:rPr>
              <a:t>- </a:t>
            </a:r>
            <a:r>
              <a:rPr lang="ru-RU" altLang="ru-RU" u="sng" dirty="0">
                <a:latin typeface="Times New Roman" pitchFamily="18" charset="0"/>
              </a:rPr>
              <a:t>медицинская справка</a:t>
            </a:r>
            <a:r>
              <a:rPr lang="ru-RU" altLang="ru-RU" dirty="0">
                <a:latin typeface="Times New Roman" pitchFamily="18" charset="0"/>
              </a:rPr>
              <a:t> (</a:t>
            </a:r>
            <a:r>
              <a:rPr lang="ru-RU" altLang="ru-RU" dirty="0" err="1">
                <a:latin typeface="Times New Roman" pitchFamily="18" charset="0"/>
              </a:rPr>
              <a:t>леч</a:t>
            </a:r>
            <a:r>
              <a:rPr lang="ru-RU" altLang="ru-RU" dirty="0">
                <a:latin typeface="Times New Roman" pitchFamily="18" charset="0"/>
              </a:rPr>
              <a:t>. врача или ВК)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  (дата, период освобождения, рекомендации врача)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latin typeface="Times New Roman" pitchFamily="18" charset="0"/>
              </a:rPr>
              <a:t>    - </a:t>
            </a:r>
            <a:r>
              <a:rPr lang="ru-RU" altLang="ru-RU" u="sng" dirty="0">
                <a:latin typeface="Times New Roman" pitchFamily="18" charset="0"/>
              </a:rPr>
              <a:t>аттестация по предмету ФК</a:t>
            </a:r>
            <a:r>
              <a:rPr lang="ru-RU" altLang="ru-RU" b="1" dirty="0">
                <a:latin typeface="Times New Roman" pitchFamily="18" charset="0"/>
              </a:rPr>
              <a:t> –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</a:rPr>
              <a:t>обязательна! </a:t>
            </a:r>
            <a:r>
              <a:rPr lang="ru-RU" altLang="ru-RU" dirty="0">
                <a:latin typeface="Times New Roman" pitchFamily="18" charset="0"/>
              </a:rPr>
              <a:t>Аттестация осуществляется на  основе выполнения теоретического материала в течение каждой учебной четверти!).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900" dirty="0">
              <a:latin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3)</a:t>
            </a:r>
            <a:r>
              <a:rPr lang="ru-RU" altLang="ru-RU" b="1" dirty="0"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</a:rPr>
              <a:t>Лечебная физкультура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(ЛФК) осуществляется в лечебных учреждениях!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/>
            </a:r>
            <a:br>
              <a:rPr lang="ru-RU" altLang="ru-RU" sz="3200" dirty="0">
                <a:solidFill>
                  <a:srgbClr val="002060"/>
                </a:solidFill>
              </a:rPr>
            </a:b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</a:rPr>
              <a:t>Комиссия по урегулированию споров между участниками образовательных отношений </a:t>
            </a:r>
            <a:br>
              <a:rPr lang="ru-RU" altLang="ru-RU" sz="4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alt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428625" y="1600200"/>
            <a:ext cx="11368088" cy="5105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Комиссия была создана в школе в соответствии со ст. 45  закона «Об образовании в РФ».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В состав комиссии входят три представителя от педагогического коллектива и три представителя от родительской общественности.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 Основная цель деятельности: урегулирование разногласий между участниками образовательных отношений по вопросам реализации права на образование, в том числе в случаях возникновения конфликта интересов педагогического работника, вопросам применения локальных нормативных актов школы, обжалования решений о применении к обучающимся дисциплинарного взыскания.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Председатель комиссии – </a:t>
            </a:r>
            <a:r>
              <a:rPr lang="ru-RU" altLang="ru-RU" sz="2000" b="1" spc="-1" dirty="0">
                <a:solidFill>
                  <a:srgbClr val="0070C0"/>
                </a:solidFill>
                <a:latin typeface="XO Oriel"/>
              </a:rPr>
              <a:t>Демина Марина Валентиновна, педагог-психолог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каб</a:t>
            </a:r>
            <a:r>
              <a:rPr lang="ru-RU" altLang="ru-RU" sz="2400" dirty="0"/>
              <a:t>. 216)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0900" y="246593"/>
            <a:ext cx="10515600" cy="625475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2060"/>
                </a:solidFill>
              </a:rPr>
              <a:t>Некоторые итоги ЕГЭ - 2023</a:t>
            </a:r>
            <a:endParaRPr lang="ru-RU" alt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270933" y="965199"/>
            <a:ext cx="11446934" cy="5748867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400" i="1" dirty="0"/>
              <a:t>Отсутствуют 80-бальники по  математике, литературе, истории, биологии, физике, химии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i="1" dirty="0"/>
              <a:t> Неполная успеваемость по математике, физике, биологии и химии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dirty="0"/>
              <a:t>- Средний балл ЕГЭ по русскому языку  с   лучшего результата стал четвертым в городе </a:t>
            </a:r>
            <a:endParaRPr lang="ru-RU" sz="2400" dirty="0"/>
          </a:p>
          <a:p>
            <a:pPr eaLnBrk="1" hangingPunct="1">
              <a:buFontTx/>
              <a:buChar char="-"/>
              <a:defRPr/>
            </a:pPr>
            <a:r>
              <a:rPr lang="ru-RU" sz="2400" i="1" dirty="0"/>
              <a:t>Средний балл снизился по семи предметам: 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Русскому  языку – с 76,5 до 71,4; 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Химии  –  с 46 до 32, 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Математике  –  с 57,5 до 57,2; 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Информатике  –  с 64,8 до 69,5; 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Обществознанию  -  с 70,3 до 68; 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Истории -  с 62,77 до 60;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Биологии  –  с 54,4 до 48;                  </a:t>
            </a:r>
          </a:p>
          <a:p>
            <a:pPr marL="457200" lvl="1" indent="0" eaLnBrk="1" hangingPunct="1">
              <a:buNone/>
              <a:defRPr/>
            </a:pPr>
            <a:r>
              <a:rPr lang="ru-RU" i="1" dirty="0"/>
              <a:t>Физике  –  с 57,5 до 41; </a:t>
            </a:r>
          </a:p>
          <a:p>
            <a:pPr eaLnBrk="1" hangingPunct="1">
              <a:buFontTx/>
              <a:buChar char="-"/>
              <a:defRPr/>
            </a:pPr>
            <a:endParaRPr lang="ru-RU" sz="1800" i="1" dirty="0"/>
          </a:p>
          <a:p>
            <a:pPr marL="0" indent="0" eaLnBrk="1" hangingPunct="1">
              <a:buNone/>
              <a:defRPr/>
            </a:pPr>
            <a:endParaRPr lang="ru-RU" sz="1800" i="1" dirty="0"/>
          </a:p>
          <a:p>
            <a:pPr marL="0" indent="0" eaLnBrk="1" hangingPunct="1">
              <a:buNone/>
              <a:defRPr/>
            </a:pPr>
            <a:endParaRPr lang="ru-RU" sz="1800" i="1" dirty="0"/>
          </a:p>
          <a:p>
            <a:pPr eaLnBrk="1" hangingPunct="1">
              <a:buFontTx/>
              <a:buChar char="-"/>
              <a:defRPr/>
            </a:pPr>
            <a:endParaRPr lang="ru-RU" sz="2400" dirty="0"/>
          </a:p>
          <a:p>
            <a:pPr eaLnBrk="1" hangingPunct="1">
              <a:buFontTx/>
              <a:buChar char="-"/>
              <a:defRPr/>
            </a:pPr>
            <a:endParaRPr lang="ru-RU" sz="2000" dirty="0"/>
          </a:p>
          <a:p>
            <a:pPr eaLnBrk="1" hangingPunct="1">
              <a:buFontTx/>
              <a:buChar char="-"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47581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838200" y="158750"/>
            <a:ext cx="10514013" cy="879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-1" dirty="0">
                <a:solidFill>
                  <a:srgbClr val="2F5597"/>
                </a:solidFill>
              </a:rPr>
              <a:t>Школьная служба медиации</a:t>
            </a:r>
            <a:endParaRPr lang="ru-RU" sz="3600" spc="-1" dirty="0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338138" y="1112838"/>
            <a:ext cx="11071225" cy="5934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-1" dirty="0">
                <a:solidFill>
                  <a:srgbClr val="2F5597"/>
                </a:solidFill>
                <a:latin typeface="XO Oriel"/>
              </a:rPr>
              <a:t>Цель службы школьной медиации:</a:t>
            </a:r>
            <a:endParaRPr lang="ru-RU" spc="-1" dirty="0">
              <a:solidFill>
                <a:prstClr val="black"/>
              </a:solidFill>
              <a:latin typeface="XO Orie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2F5597"/>
                </a:solidFill>
                <a:latin typeface="XO Oriel"/>
              </a:rPr>
              <a:t> </a:t>
            </a:r>
            <a:r>
              <a:rPr lang="ru-RU" spc="-1" dirty="0">
                <a:solidFill>
                  <a:prstClr val="black"/>
                </a:solidFill>
                <a:latin typeface="XO Oriel"/>
              </a:rPr>
              <a:t>помощь в поиске разрешения конфликтов между участниками образовательного процесса.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-1" dirty="0">
                <a:solidFill>
                  <a:srgbClr val="2F5597"/>
                </a:solidFill>
                <a:latin typeface="XO Oriel"/>
              </a:rPr>
              <a:t>Миссия службы школьной медиации:</a:t>
            </a:r>
            <a:endParaRPr lang="ru-RU" spc="-1" dirty="0">
              <a:solidFill>
                <a:prstClr val="black"/>
              </a:solidFill>
              <a:latin typeface="XO Oriel"/>
            </a:endParaRPr>
          </a:p>
          <a:p>
            <a:pPr marL="216000" indent="-2152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ru-RU" spc="-1" dirty="0">
                <a:solidFill>
                  <a:prstClr val="black"/>
                </a:solidFill>
                <a:latin typeface="XO Oriel"/>
              </a:rPr>
              <a:t>создание конструктивного пути разрешения конфликта;</a:t>
            </a:r>
          </a:p>
          <a:p>
            <a:pPr marL="216000" indent="-2152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ru-RU" spc="-1" dirty="0">
                <a:solidFill>
                  <a:prstClr val="black"/>
                </a:solidFill>
                <a:latin typeface="XO Oriel"/>
              </a:rPr>
              <a:t>улучшение коммуникативных навыков и умения активного слушания;</a:t>
            </a:r>
          </a:p>
          <a:p>
            <a:pPr marL="216000" indent="-2152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ru-RU" spc="-1" dirty="0">
                <a:solidFill>
                  <a:prstClr val="black"/>
                </a:solidFill>
                <a:latin typeface="XO Oriel"/>
              </a:rPr>
              <a:t>улучшения взаимоотношений между участниками конфликта;</a:t>
            </a:r>
          </a:p>
          <a:p>
            <a:pPr marL="216000" indent="-2152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ru-RU" spc="-1" dirty="0">
                <a:solidFill>
                  <a:prstClr val="black"/>
                </a:solidFill>
                <a:latin typeface="XO Oriel"/>
              </a:rPr>
              <a:t>развитие чувства ответственности.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2F5597"/>
              </a:solidFill>
              <a:latin typeface="XO Orie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prstClr val="black"/>
                </a:solidFill>
                <a:latin typeface="XO Oriel"/>
              </a:rPr>
              <a:t>Служба школьной медиации действует на основании Федерального закона от 27.07.2010 № 193-ФЗ (ред. от 26.07.2019) "Об альтернативной процедуре урегулирования споров с участием посредника (процедуре медиации)".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prstClr val="black"/>
              </a:solidFill>
              <a:latin typeface="XO Orie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prstClr val="black"/>
                </a:solidFill>
                <a:latin typeface="XO Oriel"/>
              </a:rPr>
              <a:t>Важно помнить, что служба школьной медиации работает со всеми участниками образовательного процесса и помогает найти достойный выход из любой конфликтной ситуации.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prstClr val="black"/>
              </a:solidFill>
              <a:latin typeface="XO Orie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prstClr val="black"/>
                </a:solidFill>
                <a:latin typeface="XO Oriel"/>
              </a:rPr>
              <a:t>Если вы решили обратиться в службу школьной медиации, то вам необходимо подойти в 216 </a:t>
            </a:r>
            <a:r>
              <a:rPr lang="ru-RU" spc="-1" dirty="0" err="1">
                <a:solidFill>
                  <a:prstClr val="black"/>
                </a:solidFill>
                <a:latin typeface="XO Oriel"/>
              </a:rPr>
              <a:t>каб</a:t>
            </a:r>
            <a:r>
              <a:rPr lang="ru-RU" spc="-1" dirty="0">
                <a:solidFill>
                  <a:prstClr val="black"/>
                </a:solidFill>
                <a:latin typeface="XO Orie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spc="-1" dirty="0">
              <a:solidFill>
                <a:prstClr val="black"/>
              </a:solidFill>
              <a:latin typeface="XO Orie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-1" dirty="0">
                <a:solidFill>
                  <a:prstClr val="black"/>
                </a:solidFill>
                <a:latin typeface="XO Oriel"/>
              </a:rPr>
              <a:t>Часы работы: вторник 9:00-15:30</a:t>
            </a:r>
            <a:r>
              <a:rPr lang="ru-RU" spc="-1" dirty="0">
                <a:solidFill>
                  <a:prstClr val="black"/>
                </a:solidFill>
                <a:latin typeface="XO Orie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70C0"/>
                </a:solidFill>
                <a:latin typeface="XO Oriel"/>
              </a:rPr>
              <a:t>Руководитель: </a:t>
            </a:r>
            <a:r>
              <a:rPr lang="ru-RU" sz="2000" b="1" spc="-1" dirty="0" err="1">
                <a:solidFill>
                  <a:srgbClr val="0070C0"/>
                </a:solidFill>
                <a:latin typeface="XO Oriel"/>
              </a:rPr>
              <a:t>Фадеенкова</a:t>
            </a:r>
            <a:r>
              <a:rPr lang="ru-RU" sz="2000" b="1" spc="-1" dirty="0">
                <a:solidFill>
                  <a:srgbClr val="0070C0"/>
                </a:solidFill>
                <a:latin typeface="XO Oriel"/>
              </a:rPr>
              <a:t> И.А. педагог-психолог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prstClr val="black"/>
              </a:solidFill>
              <a:latin typeface="XO Orie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endParaRPr lang="ru-RU" spc="-1" dirty="0">
              <a:solidFill>
                <a:prstClr val="black"/>
              </a:solidFill>
              <a:latin typeface="XO Oriel"/>
            </a:endParaRPr>
          </a:p>
        </p:txBody>
      </p:sp>
      <p:pic>
        <p:nvPicPr>
          <p:cNvPr id="143363" name="Picture 5_1" descr="C:\Users\Андрей\Desktop\760add71fe0b2212e5d43644157e0fd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24415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38" y="214313"/>
            <a:ext cx="10593387" cy="9858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Материально-техническое оснащение школы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к новому уч. году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266" y="1200150"/>
            <a:ext cx="11319934" cy="552873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За счет средств бюджета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Ремонт полового покрытия на 1 этаже начальной школ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Ремонт кабинета технологии (</a:t>
            </a:r>
            <a:r>
              <a:rPr lang="ru-RU" dirty="0" err="1"/>
              <a:t>каб</a:t>
            </a:r>
            <a:r>
              <a:rPr lang="ru-RU" dirty="0"/>
              <a:t>. 102);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Ремонт крыльца, замена входных дверей (центральный вход)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БЛАГОДАРИМ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нашего депутата за помощь в выделении средств на ремонт крыльца - Шестакову Наталью Леонидовну   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За счет </a:t>
            </a:r>
            <a:r>
              <a:rPr lang="ru-RU" b="1" dirty="0" err="1">
                <a:solidFill>
                  <a:srgbClr val="0070C0"/>
                </a:solidFill>
              </a:rPr>
              <a:t>внебюджета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1. Ремонт кабинета биологии.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 этом году школе выделяются деньги (3200 000) на выполнение проектно-сметной документации (ПСД)  для капитального ремонта школы.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Благотворительность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 </a:t>
            </a:r>
            <a:r>
              <a:rPr lang="ru-RU" dirty="0"/>
              <a:t>прошедшие выходные, в семье нашей ученицы (6б) случились горе - полностью выгорела квартира. В данный момент семья проживает у знакомых, в квартире проживать невозможно, выгорели пластиковые окна и требуется ремонт. </a:t>
            </a:r>
            <a:r>
              <a:rPr lang="ru-RU" dirty="0" smtClean="0"/>
              <a:t>Совместными </a:t>
            </a:r>
            <a:r>
              <a:rPr lang="ru-RU" dirty="0"/>
              <a:t>усилиями мы сможем помочь </a:t>
            </a:r>
            <a:r>
              <a:rPr lang="ru-RU" dirty="0" smtClean="0"/>
              <a:t>семье, собрав </a:t>
            </a:r>
            <a:r>
              <a:rPr lang="ru-RU" dirty="0"/>
              <a:t>денежные средства и </a:t>
            </a:r>
            <a:r>
              <a:rPr lang="ru-RU" dirty="0" smtClean="0"/>
              <a:t>передав </a:t>
            </a:r>
            <a:r>
              <a:rPr lang="ru-RU" dirty="0"/>
              <a:t>их в </a:t>
            </a:r>
            <a:r>
              <a:rPr lang="ru-RU" dirty="0" smtClean="0"/>
              <a:t>фирму</a:t>
            </a:r>
            <a:r>
              <a:rPr lang="ru-RU" dirty="0"/>
              <a:t>, </a:t>
            </a:r>
            <a:r>
              <a:rPr lang="ru-RU" dirty="0" smtClean="0"/>
              <a:t>занимающуюся </a:t>
            </a:r>
            <a:r>
              <a:rPr lang="ru-RU" dirty="0"/>
              <a:t>установкой </a:t>
            </a:r>
            <a:r>
              <a:rPr lang="ru-RU" dirty="0" smtClean="0"/>
              <a:t>окон. </a:t>
            </a:r>
            <a:r>
              <a:rPr lang="ru-RU" dirty="0"/>
              <a:t>Любая помощь в такой ситуации очень важна.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классных коллективах </a:t>
            </a:r>
            <a:r>
              <a:rPr lang="ru-RU" dirty="0" smtClean="0"/>
              <a:t>объявляется акция </a:t>
            </a:r>
            <a:r>
              <a:rPr lang="ru-RU" dirty="0"/>
              <a:t>" Помоги в трудную минуту". Деньги аккумулирует Хлыстова Марьяна Михайловна, классный руководитель 6б.</a:t>
            </a:r>
          </a:p>
        </p:txBody>
      </p:sp>
    </p:spTree>
    <p:extLst>
      <p:ext uri="{BB962C8B-B14F-4D97-AF65-F5344CB8AC3E}">
        <p14:creationId xmlns:p14="http://schemas.microsoft.com/office/powerpoint/2010/main" val="20130738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2938"/>
            <a:ext cx="10515600" cy="55340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>
                <a:solidFill>
                  <a:srgbClr val="0070C0"/>
                </a:solidFill>
              </a:rPr>
              <a:t>Хорошего учебного года!</a:t>
            </a:r>
            <a:endParaRPr lang="ru-RU" sz="4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43074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Определение выпускников МАОУ СОШ № 9 </a:t>
            </a:r>
            <a:r>
              <a:rPr lang="ru-RU" dirty="0"/>
              <a:t/>
            </a:r>
            <a:br>
              <a:rPr lang="ru-RU" dirty="0"/>
            </a:br>
            <a:endParaRPr lang="ru-RU" alt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17525" y="1028701"/>
          <a:ext cx="10836275" cy="546412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96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4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41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22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83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07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2781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2023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2022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/>
                        <a:t>2021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/>
                        <a:t>2020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728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чел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чел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чел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чел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72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B0F0"/>
                          </a:solidFill>
                        </a:rPr>
                        <a:t>ВУЗ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79,5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F0"/>
                          </a:solidFill>
                        </a:rPr>
                        <a:t>43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F0"/>
                          </a:solidFill>
                        </a:rPr>
                        <a:t>86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F0"/>
                          </a:solidFill>
                        </a:rPr>
                        <a:t>30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F0"/>
                          </a:solidFill>
                        </a:rPr>
                        <a:t>77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F0"/>
                          </a:solidFill>
                        </a:rPr>
                        <a:t>25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B0F0"/>
                          </a:solidFill>
                        </a:rPr>
                        <a:t>83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5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/>
                        <a:t>бюджет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22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51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15</a:t>
                      </a:r>
                      <a:r>
                        <a:rPr lang="ru-RU" sz="3200" b="0" kern="1200" baseline="0" dirty="0"/>
                        <a:t> 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baseline="0" dirty="0"/>
                        <a:t>50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15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60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6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err="1"/>
                        <a:t>коммер</a:t>
                      </a:r>
                      <a:r>
                        <a:rPr lang="ru-RU" sz="2800" kern="1200" dirty="0"/>
                        <a:t>.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18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42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14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47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10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40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64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/>
                        <a:t>целевые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3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7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1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/>
                        <a:t>3</a:t>
                      </a:r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/>
                        <a:t>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ССУЗ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kern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4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kern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64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коммер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kern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84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2"/>
          <p:cNvSpPr>
            <a:spLocks noGrp="1"/>
          </p:cNvSpPr>
          <p:nvPr>
            <p:ph type="title"/>
          </p:nvPr>
        </p:nvSpPr>
        <p:spPr>
          <a:xfrm>
            <a:off x="-373290" y="660056"/>
            <a:ext cx="10823575" cy="568531"/>
          </a:xfrm>
        </p:spPr>
        <p:txBody>
          <a:bodyPr/>
          <a:lstStyle/>
          <a:p>
            <a:pPr algn="ctr" eaLnBrk="1" hangingPunct="1"/>
            <a:r>
              <a:rPr lang="ru-RU" sz="2800" b="1" dirty="0">
                <a:solidFill>
                  <a:srgbClr val="990000"/>
                </a:solidFill>
              </a:rPr>
              <a:t>Рейтинг школы по результатам олимпиад </a:t>
            </a:r>
            <a:r>
              <a:rPr lang="ru-RU" sz="2400" dirty="0">
                <a:solidFill>
                  <a:srgbClr val="990000"/>
                </a:solidFill>
              </a:rPr>
              <a:t/>
            </a:r>
            <a:br>
              <a:rPr lang="ru-RU" sz="2400" dirty="0">
                <a:solidFill>
                  <a:srgbClr val="990000"/>
                </a:solidFill>
              </a:rPr>
            </a:br>
            <a:r>
              <a:rPr lang="ru-RU" sz="2400" dirty="0">
                <a:solidFill>
                  <a:srgbClr val="990000"/>
                </a:solidFill>
              </a:rPr>
              <a:t>«Созвездие предметов» во </a:t>
            </a:r>
            <a:r>
              <a:rPr lang="ru-RU" sz="2400" u="sng" dirty="0">
                <a:solidFill>
                  <a:srgbClr val="990000"/>
                </a:solidFill>
              </a:rPr>
              <a:t>2-4</a:t>
            </a:r>
            <a:r>
              <a:rPr lang="ru-RU" sz="2400" dirty="0">
                <a:solidFill>
                  <a:srgbClr val="990000"/>
                </a:solidFill>
              </a:rPr>
              <a:t> классах</a:t>
            </a:r>
          </a:p>
        </p:txBody>
      </p:sp>
      <p:sp>
        <p:nvSpPr>
          <p:cNvPr id="10650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506" name="Rectangle 4"/>
          <p:cNvSpPr>
            <a:spLocks noChangeArrowheads="1"/>
          </p:cNvSpPr>
          <p:nvPr/>
        </p:nvSpPr>
        <p:spPr bwMode="auto">
          <a:xfrm>
            <a:off x="0" y="21526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507" name="Rectangle 6"/>
          <p:cNvSpPr>
            <a:spLocks noChangeArrowheads="1"/>
          </p:cNvSpPr>
          <p:nvPr/>
        </p:nvSpPr>
        <p:spPr bwMode="auto">
          <a:xfrm>
            <a:off x="-827315" y="3649938"/>
            <a:ext cx="1127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990000"/>
                </a:solidFill>
              </a:rPr>
              <a:t>Рейтинг школы по результатам олимпиад </a:t>
            </a:r>
          </a:p>
          <a:p>
            <a:pPr algn="ctr"/>
            <a:r>
              <a:rPr lang="ru-RU" sz="2000" dirty="0">
                <a:solidFill>
                  <a:srgbClr val="990000"/>
                </a:solidFill>
              </a:rPr>
              <a:t>«Созвездие предметов» в </a:t>
            </a:r>
            <a:r>
              <a:rPr lang="ru-RU" sz="2000" u="sng" dirty="0">
                <a:solidFill>
                  <a:srgbClr val="990000"/>
                </a:solidFill>
              </a:rPr>
              <a:t>5-8</a:t>
            </a:r>
            <a:r>
              <a:rPr lang="ru-RU" sz="2000" dirty="0">
                <a:solidFill>
                  <a:srgbClr val="990000"/>
                </a:solidFill>
              </a:rPr>
              <a:t> классах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772FE629-0D30-44ED-A578-D62F5712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33475"/>
            <a:ext cx="2117730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6AFB731B-1AE1-42AD-B218-D1C8949FD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32425"/>
              </p:ext>
            </p:extLst>
          </p:nvPr>
        </p:nvGraphicFramePr>
        <p:xfrm>
          <a:off x="238153" y="1101862"/>
          <a:ext cx="11344247" cy="28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6" name="Chart" r:id="rId3" imgW="6172045" imgH="2295383" progId="MSGraph.Chart.8">
                  <p:embed/>
                </p:oleObj>
              </mc:Choice>
              <mc:Fallback>
                <p:oleObj name="Chart" r:id="rId3" imgW="6172045" imgH="2295383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53" y="1101862"/>
                        <a:ext cx="11344247" cy="2898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4AFAD793-5C01-44CB-9B70-3731AA95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4" y="4000776"/>
            <a:ext cx="2438249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559D1AC2-7EF5-4AD2-AFBE-AE3B10054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41730"/>
              </p:ext>
            </p:extLst>
          </p:nvPr>
        </p:nvGraphicFramePr>
        <p:xfrm>
          <a:off x="80963" y="4226340"/>
          <a:ext cx="10093551" cy="24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7" name="Chart" r:id="rId5" imgW="5591304" imgH="2076563" progId="MSGraph.Chart.8">
                  <p:embed/>
                </p:oleObj>
              </mc:Choice>
              <mc:Fallback>
                <p:oleObj name="Chart" r:id="rId5" imgW="5591304" imgH="2076563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4226340"/>
                        <a:ext cx="10093551" cy="241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18468286-E694-48D7-A158-D67C6BAC6D8D}"/>
              </a:ext>
            </a:extLst>
          </p:cNvPr>
          <p:cNvSpPr txBox="1">
            <a:spLocks/>
          </p:cNvSpPr>
          <p:nvPr/>
        </p:nvSpPr>
        <p:spPr bwMode="auto">
          <a:xfrm>
            <a:off x="386701" y="126932"/>
            <a:ext cx="11591925" cy="4458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2F5597"/>
                </a:solidFill>
              </a:rPr>
              <a:t>Результаты внеурочной развивающей деятельности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AE5AEB1A-9E1C-43F7-B4FA-1FF9386F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692425"/>
            <a:ext cx="993094" cy="6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F0C3A0D5-102A-49BE-885D-7AB3399F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5400"/>
            <a:ext cx="1117712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72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4747</Words>
  <Application>Microsoft Office PowerPoint</Application>
  <PresentationFormat>Широкоэкранный</PresentationFormat>
  <Paragraphs>1283</Paragraphs>
  <Slides>73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92" baseType="lpstr">
      <vt:lpstr>Arial</vt:lpstr>
      <vt:lpstr>Arial Black</vt:lpstr>
      <vt:lpstr>Calibri</vt:lpstr>
      <vt:lpstr>Calibri Light</vt:lpstr>
      <vt:lpstr>DejaVu Sans</vt:lpstr>
      <vt:lpstr>Symbol</vt:lpstr>
      <vt:lpstr>Tahoma</vt:lpstr>
      <vt:lpstr>Times New Roman</vt:lpstr>
      <vt:lpstr>Wingdings</vt:lpstr>
      <vt:lpstr>XO Oriel</vt:lpstr>
      <vt:lpstr>Тема Office</vt:lpstr>
      <vt:lpstr>Office Theme</vt:lpstr>
      <vt:lpstr>1_Office Theme</vt:lpstr>
      <vt:lpstr>2_Office Theme</vt:lpstr>
      <vt:lpstr>3_Office Theme</vt:lpstr>
      <vt:lpstr>1_Тема Office</vt:lpstr>
      <vt:lpstr>4_Office Theme</vt:lpstr>
      <vt:lpstr>2_Тема Office</vt:lpstr>
      <vt:lpstr>Chart</vt:lpstr>
      <vt:lpstr>Общешкольное  родительское собрание </vt:lpstr>
      <vt:lpstr>О результатах  образовательной деятельности  по итогам 2022-2023 уч.г.</vt:lpstr>
      <vt:lpstr>Результаты ОГЭ- 2023 </vt:lpstr>
      <vt:lpstr>Статистические результаты ОГЭ- 2023  </vt:lpstr>
      <vt:lpstr>Презентация PowerPoint</vt:lpstr>
      <vt:lpstr>ЕГЭ – 2023. Максимальные баллы</vt:lpstr>
      <vt:lpstr>Некоторые итоги ЕГЭ - 2023</vt:lpstr>
      <vt:lpstr> Определение выпускников МАОУ СОШ № 9  </vt:lpstr>
      <vt:lpstr>Рейтинг школы по результатам олимпиад  «Созвездие предметов» во 2-4 классах</vt:lpstr>
      <vt:lpstr>Всероссийская олимпиада, муниципальный этап              Рейтинг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Новшества, которые вводит Министерство  просвещения</vt:lpstr>
      <vt:lpstr>Основные новшества, которые вводит Министерство  просвещения </vt:lpstr>
      <vt:lpstr>Россия – мои горизонты. Курс для 6-11 классов</vt:lpstr>
      <vt:lpstr>Особенности организации учебного процесса </vt:lpstr>
      <vt:lpstr>Презентация PowerPoint</vt:lpstr>
      <vt:lpstr>Презентация PowerPoint</vt:lpstr>
      <vt:lpstr>Расписание ВПР (апрель 2023 г.) </vt:lpstr>
      <vt:lpstr>Расписание ВПР</vt:lpstr>
      <vt:lpstr>Проектная деятельность</vt:lpstr>
      <vt:lpstr> </vt:lpstr>
      <vt:lpstr>Презентация PowerPoint</vt:lpstr>
      <vt:lpstr> </vt:lpstr>
      <vt:lpstr>Презентация PowerPoint</vt:lpstr>
      <vt:lpstr>Электронный дневник/журнал   </vt:lpstr>
      <vt:lpstr>Система оценивания</vt:lpstr>
      <vt:lpstr>Система оценивания знаний учащихся</vt:lpstr>
      <vt:lpstr>Система оценивания:</vt:lpstr>
      <vt:lpstr>Презентация PowerPoint</vt:lpstr>
      <vt:lpstr>Разговоры о важном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«Это у нас семейное» - это  возможность вспомнить и собрать историю своей семьи, исследовать семейные корни, возродить семейные традиции и создать совместные проекты.</vt:lpstr>
      <vt:lpstr>Дополнительное образование</vt:lpstr>
      <vt:lpstr>Дополнительное образование</vt:lpstr>
      <vt:lpstr>Презентация PowerPoint</vt:lpstr>
      <vt:lpstr>Презентация PowerPoint</vt:lpstr>
      <vt:lpstr>Приглашаем принять очное участие в проекте «Код будущего» на базе нашей школы.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 ответственности родителей</vt:lpstr>
      <vt:lpstr>Безопасность учащихся</vt:lpstr>
      <vt:lpstr>Ограничение использование учениками мобильных телефонов в школах </vt:lpstr>
      <vt:lpstr>Телефоны экстренных служб:</vt:lpstr>
      <vt:lpstr>Школьная форма</vt:lpstr>
      <vt:lpstr>Горячее питание</vt:lpstr>
      <vt:lpstr>Посещение школы родителями</vt:lpstr>
      <vt:lpstr>Презентация PowerPoint</vt:lpstr>
      <vt:lpstr>Общественная приемная</vt:lpstr>
      <vt:lpstr>Презентация PowerPoint</vt:lpstr>
      <vt:lpstr>Презентация PowerPoint</vt:lpstr>
      <vt:lpstr>Электронная столовая </vt:lpstr>
      <vt:lpstr>Презентация PowerPoint</vt:lpstr>
      <vt:lpstr>Профилактические прививки</vt:lpstr>
      <vt:lpstr>Соблюдение ТБ на занятиях ФК и спортом</vt:lpstr>
      <vt:lpstr> Комиссия по урегулированию споров между участниками образовательных отношений  </vt:lpstr>
      <vt:lpstr>Презентация PowerPoint</vt:lpstr>
      <vt:lpstr>Материально-техническое оснащение школы  к новому уч. году </vt:lpstr>
      <vt:lpstr>Благотворительность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 (электронный формат)</dc:title>
  <dc:creator>admin</dc:creator>
  <cp:lastModifiedBy>Учетная запись Майкрософт</cp:lastModifiedBy>
  <cp:revision>204</cp:revision>
  <dcterms:created xsi:type="dcterms:W3CDTF">2020-12-01T04:28:23Z</dcterms:created>
  <dcterms:modified xsi:type="dcterms:W3CDTF">2023-11-14T04:39:24Z</dcterms:modified>
</cp:coreProperties>
</file>